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handoutMasterIdLst>
    <p:handoutMasterId r:id="rId31"/>
  </p:handoutMasterIdLst>
  <p:sldIdLst>
    <p:sldId id="450" r:id="rId2"/>
    <p:sldId id="506" r:id="rId3"/>
    <p:sldId id="507" r:id="rId4"/>
    <p:sldId id="509" r:id="rId5"/>
    <p:sldId id="510" r:id="rId6"/>
    <p:sldId id="508" r:id="rId7"/>
    <p:sldId id="461" r:id="rId8"/>
    <p:sldId id="462" r:id="rId9"/>
    <p:sldId id="513" r:id="rId10"/>
    <p:sldId id="514" r:id="rId11"/>
    <p:sldId id="515" r:id="rId12"/>
    <p:sldId id="516" r:id="rId13"/>
    <p:sldId id="518" r:id="rId14"/>
    <p:sldId id="517" r:id="rId15"/>
    <p:sldId id="519" r:id="rId16"/>
    <p:sldId id="520" r:id="rId17"/>
    <p:sldId id="521" r:id="rId18"/>
    <p:sldId id="523" r:id="rId19"/>
    <p:sldId id="522" r:id="rId20"/>
    <p:sldId id="483" r:id="rId21"/>
    <p:sldId id="524" r:id="rId22"/>
    <p:sldId id="484" r:id="rId23"/>
    <p:sldId id="485" r:id="rId24"/>
    <p:sldId id="526" r:id="rId25"/>
    <p:sldId id="525" r:id="rId26"/>
    <p:sldId id="527" r:id="rId27"/>
    <p:sldId id="512" r:id="rId28"/>
    <p:sldId id="511"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67" autoAdjust="0"/>
    <p:restoredTop sz="95588" autoAdjust="0"/>
  </p:normalViewPr>
  <p:slideViewPr>
    <p:cSldViewPr snapToGrid="0" snapToObjects="1">
      <p:cViewPr varScale="1">
        <p:scale>
          <a:sx n="105" d="100"/>
          <a:sy n="105" d="100"/>
        </p:scale>
        <p:origin x="1552"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5/23/19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5/23/19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Welcome to my presentation. Today I am going to talk about Cpp-Taskflow, fast task-based parallel programming using modern C++. This is a practical research project about how to make it easier for developers to write parallel programs in modern C++.</a:t>
            </a:r>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initial goal of Cpp-Taskflow was to solve our VLSI timing analysis problem, we decided to make it an independent C++ library to benefit generic users. Here are three steps to write a Cpp-Taskflow program. </a:t>
            </a:r>
          </a:p>
          <a:p>
            <a:endParaRPr lang="en-US" dirty="0"/>
          </a:p>
          <a:p>
            <a:r>
              <a:rPr lang="en-US" dirty="0"/>
              <a:t>Step 1, you use the </a:t>
            </a:r>
            <a:r>
              <a:rPr lang="en-US" dirty="0" err="1"/>
              <a:t>tf</a:t>
            </a:r>
            <a:r>
              <a:rPr lang="en-US" dirty="0"/>
              <a:t>::</a:t>
            </a:r>
            <a:r>
              <a:rPr lang="en-US" dirty="0" err="1"/>
              <a:t>Taskflow</a:t>
            </a:r>
            <a:r>
              <a:rPr lang="en-US" dirty="0"/>
              <a:t> class to create a </a:t>
            </a:r>
            <a:r>
              <a:rPr lang="en-US" dirty="0" err="1"/>
              <a:t>taskflow</a:t>
            </a:r>
            <a:r>
              <a:rPr lang="en-US" dirty="0"/>
              <a:t> object that manages a task dependency graph. A task is a C++ callable objects for which std::invoke is applicable. It can be a lambda expression, function object, or a bind expression. C++ lambda is quite flexible because it allows us to capture literally everything in the code</a:t>
            </a:r>
          </a:p>
          <a:p>
            <a:endParaRPr lang="en-US" dirty="0"/>
          </a:p>
          <a:p>
            <a:r>
              <a:rPr lang="en-US" dirty="0"/>
              <a:t>After you create a set of tasks, you will add dependencies between tasks. This is to force one task to run before or after another.</a:t>
            </a:r>
          </a:p>
          <a:p>
            <a:endParaRPr lang="en-US" dirty="0"/>
          </a:p>
          <a:p>
            <a:r>
              <a:rPr lang="en-US" dirty="0"/>
              <a:t>Step 3, you will create an executor to run the </a:t>
            </a:r>
            <a:r>
              <a:rPr lang="en-US" dirty="0" err="1"/>
              <a:t>taskflow</a:t>
            </a:r>
            <a:r>
              <a:rPr lang="en-US" dirty="0"/>
              <a:t>. An executor is an object that manages a set of worker threads. When you dispatch a task dependency graph, it wakes up the worker threads to execute the tasks using an efficient work-stealing algorithm. </a:t>
            </a:r>
          </a:p>
        </p:txBody>
      </p:sp>
      <p:sp>
        <p:nvSpPr>
          <p:cNvPr id="4" name="Slide Number Placeholder 3"/>
          <p:cNvSpPr>
            <a:spLocks noGrp="1"/>
          </p:cNvSpPr>
          <p:nvPr>
            <p:ph type="sldNum" sz="quarter" idx="5"/>
          </p:nvPr>
        </p:nvSpPr>
        <p:spPr/>
        <p:txBody>
          <a:bodyPr/>
          <a:lstStyle/>
          <a:p>
            <a:fld id="{AAE100B7-F0F0-BA4B-98D9-DC51A8C921F3}" type="slidenum">
              <a:rPr lang="en-US" smtClean="0"/>
              <a:t>10</a:t>
            </a:fld>
            <a:endParaRPr lang="en-US"/>
          </a:p>
        </p:txBody>
      </p:sp>
    </p:spTree>
    <p:extLst>
      <p:ext uri="{BB962C8B-B14F-4D97-AF65-F5344CB8AC3E}">
        <p14:creationId xmlns:p14="http://schemas.microsoft.com/office/powerpoint/2010/main" val="3370841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revisit this hello-world program again to see how this three steps actually maps to the program. At step 1, you create a </a:t>
            </a:r>
            <a:r>
              <a:rPr lang="en-US" dirty="0" err="1"/>
              <a:t>taskflow</a:t>
            </a:r>
            <a:r>
              <a:rPr lang="en-US" dirty="0"/>
              <a:t> object with four tasks each doing nothing but showing its own identity. Next, you will use the precede method to add dependency links between tasks. A has to run before B, A has to run before C, B has to run before D, and C has to run before D. Finally, you create an executor on the fly in this case to run this dependency graph. You should be able to see the messages printed in the order A B C D or A C B D, because B and C can run in parallel.</a:t>
            </a:r>
          </a:p>
        </p:txBody>
      </p:sp>
      <p:sp>
        <p:nvSpPr>
          <p:cNvPr id="4" name="Slide Number Placeholder 3"/>
          <p:cNvSpPr>
            <a:spLocks noGrp="1"/>
          </p:cNvSpPr>
          <p:nvPr>
            <p:ph type="sldNum" sz="quarter" idx="5"/>
          </p:nvPr>
        </p:nvSpPr>
        <p:spPr/>
        <p:txBody>
          <a:bodyPr/>
          <a:lstStyle/>
          <a:p>
            <a:fld id="{AAE100B7-F0F0-BA4B-98D9-DC51A8C921F3}" type="slidenum">
              <a:rPr lang="en-US" smtClean="0"/>
              <a:t>11</a:t>
            </a:fld>
            <a:endParaRPr lang="en-US"/>
          </a:p>
        </p:txBody>
      </p:sp>
    </p:spTree>
    <p:extLst>
      <p:ext uri="{BB962C8B-B14F-4D97-AF65-F5344CB8AC3E}">
        <p14:creationId xmlns:p14="http://schemas.microsoft.com/office/powerpoint/2010/main" val="2023450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time you create a task, it returns to you a task object. A task object is not a real task that run the actual job but a lightweight handle to let you access or modify a task’s attributes. For example, you can add dependency link between tasks, giving a name to a task, and change the target callable. We provide this handle as an extensible layer to give users a safe API without touching the underlying data structure or the graph node. This separation also makes it clear between what users can do and what users can’t do. </a:t>
            </a:r>
          </a:p>
          <a:p>
            <a:endParaRPr lang="en-US" dirty="0"/>
          </a:p>
          <a:p>
            <a:r>
              <a:rPr lang="en-US" dirty="0"/>
              <a:t>We use the C++ parameter pack to implement the task creation, so you can also create multiple tasks at one time using a single function call.</a:t>
            </a:r>
          </a:p>
        </p:txBody>
      </p:sp>
      <p:sp>
        <p:nvSpPr>
          <p:cNvPr id="4" name="Slide Number Placeholder 3"/>
          <p:cNvSpPr>
            <a:spLocks noGrp="1"/>
          </p:cNvSpPr>
          <p:nvPr>
            <p:ph type="sldNum" sz="quarter" idx="5"/>
          </p:nvPr>
        </p:nvSpPr>
        <p:spPr/>
        <p:txBody>
          <a:bodyPr/>
          <a:lstStyle/>
          <a:p>
            <a:fld id="{AAE100B7-F0F0-BA4B-98D9-DC51A8C921F3}" type="slidenum">
              <a:rPr lang="en-US" smtClean="0"/>
              <a:t>12</a:t>
            </a:fld>
            <a:endParaRPr lang="en-US"/>
          </a:p>
        </p:txBody>
      </p:sp>
    </p:spTree>
    <p:extLst>
      <p:ext uri="{BB962C8B-B14F-4D97-AF65-F5344CB8AC3E}">
        <p14:creationId xmlns:p14="http://schemas.microsoft.com/office/powerpoint/2010/main" val="3271678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a dependency link between tasks, we provide two methods precede and gather. Precede, by its name, adds a preceding link from a task to another. For example, here we have two tasks, A and B, calling “A precede B” forces A to run before B. You can also create multiple preceding links at one time, for instance, “A precede C D E” which creates three dependency links from A to C, D, and E. The method “precede” is the simplest and effective method in </a:t>
            </a:r>
            <a:r>
              <a:rPr lang="en-US" dirty="0" err="1"/>
              <a:t>cpp-taskflow</a:t>
            </a:r>
            <a:r>
              <a:rPr lang="en-US" dirty="0"/>
              <a:t> because you can pretty much build any dependency graphs using it.</a:t>
            </a:r>
          </a:p>
          <a:p>
            <a:endParaRPr lang="en-US" dirty="0"/>
          </a:p>
          <a:p>
            <a:r>
              <a:rPr lang="en-US" dirty="0"/>
              <a:t>On the opposite side, the method “gather” adds a dependency link from the opposite direction. (For example, calling “A gather F” will create a dependency link from F to A. Also, you can create multiple gathering links at one time. For example, calling “A gather G H I” will create three dependency links from A to G, H, and I.)</a:t>
            </a:r>
          </a:p>
        </p:txBody>
      </p:sp>
      <p:sp>
        <p:nvSpPr>
          <p:cNvPr id="4" name="Slide Number Placeholder 3"/>
          <p:cNvSpPr>
            <a:spLocks noGrp="1"/>
          </p:cNvSpPr>
          <p:nvPr>
            <p:ph type="sldNum" sz="quarter" idx="5"/>
          </p:nvPr>
        </p:nvSpPr>
        <p:spPr/>
        <p:txBody>
          <a:bodyPr/>
          <a:lstStyle/>
          <a:p>
            <a:fld id="{AAE100B7-F0F0-BA4B-98D9-DC51A8C921F3}" type="slidenum">
              <a:rPr lang="en-US" smtClean="0"/>
              <a:t>13</a:t>
            </a:fld>
            <a:endParaRPr lang="en-US"/>
          </a:p>
        </p:txBody>
      </p:sp>
    </p:spTree>
    <p:extLst>
      <p:ext uri="{BB962C8B-B14F-4D97-AF65-F5344CB8AC3E}">
        <p14:creationId xmlns:p14="http://schemas.microsoft.com/office/powerpoint/2010/main" val="2276759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would like to talk about static tasking and dynamic tasking in </a:t>
            </a:r>
            <a:r>
              <a:rPr lang="en-US" dirty="0" err="1"/>
              <a:t>cpp-taskflow</a:t>
            </a:r>
            <a:r>
              <a:rPr lang="en-US" dirty="0"/>
              <a:t>. So far, all the examples we have seen are static tasking. Static tasking defines the static structure of a parallel program, or put it another way, static tasking refers to those tasks within the first-level of the dependency graph. </a:t>
            </a:r>
          </a:p>
          <a:p>
            <a:endParaRPr lang="en-US" dirty="0"/>
          </a:p>
          <a:p>
            <a:r>
              <a:rPr lang="en-US" dirty="0"/>
              <a:t>On the other hand defines the runtime structure of a parallel program. Dynamic tasks are spawned by a parent task. These tasks are grouped together to form a “</a:t>
            </a:r>
            <a:r>
              <a:rPr lang="en-US" dirty="0" err="1"/>
              <a:t>subflow</a:t>
            </a:r>
            <a:r>
              <a:rPr lang="en-US" dirty="0"/>
              <a:t>.” A </a:t>
            </a:r>
            <a:r>
              <a:rPr lang="en-US" dirty="0" err="1"/>
              <a:t>subflow</a:t>
            </a:r>
            <a:r>
              <a:rPr lang="en-US" dirty="0"/>
              <a:t> is a </a:t>
            </a:r>
            <a:r>
              <a:rPr lang="en-US" dirty="0" err="1"/>
              <a:t>taskflow</a:t>
            </a:r>
            <a:r>
              <a:rPr lang="en-US" dirty="0"/>
              <a:t> created by a task, it is created during the execution context of a task. A </a:t>
            </a:r>
            <a:r>
              <a:rPr lang="en-US" dirty="0" err="1"/>
              <a:t>subflow</a:t>
            </a:r>
            <a:r>
              <a:rPr lang="en-US" dirty="0"/>
              <a:t> can join or be detached from its parent task. </a:t>
            </a:r>
            <a:r>
              <a:rPr lang="en-US" dirty="0" err="1"/>
              <a:t>Subflow</a:t>
            </a:r>
            <a:r>
              <a:rPr lang="en-US" dirty="0"/>
              <a:t> can be nested and this is useful to implement recursive and complex flow controls.</a:t>
            </a:r>
          </a:p>
          <a:p>
            <a:endParaRPr lang="en-US" dirty="0"/>
          </a:p>
          <a:p>
            <a:r>
              <a:rPr lang="en-US" dirty="0"/>
              <a:t>A big idea her is we have a uniform interface for both static tasking and dynamic tasking.</a:t>
            </a:r>
          </a:p>
        </p:txBody>
      </p:sp>
      <p:sp>
        <p:nvSpPr>
          <p:cNvPr id="4" name="Slide Number Placeholder 3"/>
          <p:cNvSpPr>
            <a:spLocks noGrp="1"/>
          </p:cNvSpPr>
          <p:nvPr>
            <p:ph type="sldNum" sz="quarter" idx="5"/>
          </p:nvPr>
        </p:nvSpPr>
        <p:spPr/>
        <p:txBody>
          <a:bodyPr/>
          <a:lstStyle/>
          <a:p>
            <a:fld id="{AAE100B7-F0F0-BA4B-98D9-DC51A8C921F3}" type="slidenum">
              <a:rPr lang="en-US" smtClean="0"/>
              <a:t>14</a:t>
            </a:fld>
            <a:endParaRPr lang="en-US"/>
          </a:p>
        </p:txBody>
      </p:sp>
    </p:spTree>
    <p:extLst>
      <p:ext uri="{BB962C8B-B14F-4D97-AF65-F5344CB8AC3E}">
        <p14:creationId xmlns:p14="http://schemas.microsoft.com/office/powerpoint/2010/main" val="2273359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gives an example of dynamic tasking. Cpp-Taskflow uses std::variant to enable a uniform interface for both static tasking and dynamic tasking. The main difference between creating a static task and a dynamic task is in the argument passed to the callable object. To create a static task, you just give a callable in a closure form that does not take any argument. For example, here we have task A, C, D, all the lambdas take no argument so they are static tasks. </a:t>
            </a:r>
          </a:p>
          <a:p>
            <a:endParaRPr lang="en-US" dirty="0"/>
          </a:p>
          <a:p>
            <a:r>
              <a:rPr lang="en-US" dirty="0"/>
              <a:t>Now, here in task B, it takes an argument of type </a:t>
            </a:r>
            <a:r>
              <a:rPr lang="en-US" dirty="0" err="1"/>
              <a:t>tf</a:t>
            </a:r>
            <a:r>
              <a:rPr lang="en-US" dirty="0"/>
              <a:t>::</a:t>
            </a:r>
            <a:r>
              <a:rPr lang="en-US" dirty="0" err="1"/>
              <a:t>subflow</a:t>
            </a:r>
            <a:r>
              <a:rPr lang="en-US" dirty="0"/>
              <a:t>. The </a:t>
            </a:r>
            <a:r>
              <a:rPr lang="en-US" dirty="0" err="1"/>
              <a:t>subflow</a:t>
            </a:r>
            <a:r>
              <a:rPr lang="en-US" dirty="0"/>
              <a:t> object is a </a:t>
            </a:r>
            <a:r>
              <a:rPr lang="en-US" dirty="0" err="1"/>
              <a:t>taskflow</a:t>
            </a:r>
            <a:r>
              <a:rPr lang="en-US" dirty="0"/>
              <a:t>-like object that is created during the execution of this task, task B, and passed to the callable to create another </a:t>
            </a:r>
            <a:r>
              <a:rPr lang="en-US" dirty="0" err="1"/>
              <a:t>taskflow</a:t>
            </a:r>
            <a:r>
              <a:rPr lang="en-US" dirty="0"/>
              <a:t> inside task B. In this example, task B spawns another task dependency graph of three tasks B1, B2, and B3 subject to B1 running before B3 and B2 running before B3. </a:t>
            </a:r>
          </a:p>
          <a:p>
            <a:endParaRPr lang="en-US" dirty="0"/>
          </a:p>
          <a:p>
            <a:r>
              <a:rPr lang="en-US" dirty="0"/>
              <a:t>As you can see, our interface is unified and uniform. All the graph creation methods applicable to static tasking also work for dynamic tasking. There is no need to learn a different API. By default a </a:t>
            </a:r>
            <a:r>
              <a:rPr lang="en-US" dirty="0" err="1"/>
              <a:t>subflow</a:t>
            </a:r>
            <a:r>
              <a:rPr lang="en-US" dirty="0"/>
              <a:t> will join its parent task to keep all subsequent dependencies.</a:t>
            </a:r>
          </a:p>
        </p:txBody>
      </p:sp>
      <p:sp>
        <p:nvSpPr>
          <p:cNvPr id="4" name="Slide Number Placeholder 3"/>
          <p:cNvSpPr>
            <a:spLocks noGrp="1"/>
          </p:cNvSpPr>
          <p:nvPr>
            <p:ph type="sldNum" sz="quarter" idx="5"/>
          </p:nvPr>
        </p:nvSpPr>
        <p:spPr/>
        <p:txBody>
          <a:bodyPr/>
          <a:lstStyle/>
          <a:p>
            <a:fld id="{AAE100B7-F0F0-BA4B-98D9-DC51A8C921F3}" type="slidenum">
              <a:rPr lang="en-US" smtClean="0"/>
              <a:t>15</a:t>
            </a:fld>
            <a:endParaRPr lang="en-US"/>
          </a:p>
        </p:txBody>
      </p:sp>
    </p:spTree>
    <p:extLst>
      <p:ext uri="{BB962C8B-B14F-4D97-AF65-F5344CB8AC3E}">
        <p14:creationId xmlns:p14="http://schemas.microsoft.com/office/powerpoint/2010/main" val="2210413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detach a </a:t>
            </a:r>
            <a:r>
              <a:rPr lang="en-US" dirty="0" err="1"/>
              <a:t>subflow</a:t>
            </a:r>
            <a:r>
              <a:rPr lang="en-US" dirty="0"/>
              <a:t> by calling the method “detach” from a </a:t>
            </a:r>
            <a:r>
              <a:rPr lang="en-US" dirty="0" err="1"/>
              <a:t>subflow</a:t>
            </a:r>
            <a:r>
              <a:rPr lang="en-US" dirty="0"/>
              <a:t>. Detaching a </a:t>
            </a:r>
            <a:r>
              <a:rPr lang="en-US" dirty="0" err="1"/>
              <a:t>subflow</a:t>
            </a:r>
            <a:r>
              <a:rPr lang="en-US" dirty="0"/>
              <a:t> will … </a:t>
            </a:r>
          </a:p>
          <a:p>
            <a:endParaRPr lang="en-US" dirty="0"/>
          </a:p>
          <a:p>
            <a:r>
              <a:rPr lang="en-US" dirty="0"/>
              <a:t>Using the same example but here we detach the </a:t>
            </a:r>
            <a:r>
              <a:rPr lang="en-US" dirty="0" err="1"/>
              <a:t>subflow</a:t>
            </a:r>
            <a:r>
              <a:rPr lang="en-US" dirty="0"/>
              <a:t> spawned by B to enable the </a:t>
            </a:r>
            <a:r>
              <a:rPr lang="en-US" dirty="0" err="1"/>
              <a:t>subflow</a:t>
            </a:r>
            <a:r>
              <a:rPr lang="en-US" dirty="0"/>
              <a:t> B1, B2, and B3 run independently of its parent </a:t>
            </a:r>
            <a:r>
              <a:rPr lang="en-US" dirty="0" err="1"/>
              <a:t>taskflow</a:t>
            </a:r>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16</a:t>
            </a:fld>
            <a:endParaRPr lang="en-US"/>
          </a:p>
        </p:txBody>
      </p:sp>
    </p:spTree>
    <p:extLst>
      <p:ext uri="{BB962C8B-B14F-4D97-AF65-F5344CB8AC3E}">
        <p14:creationId xmlns:p14="http://schemas.microsoft.com/office/powerpoint/2010/main" val="2517780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 said, a </a:t>
            </a:r>
            <a:r>
              <a:rPr lang="en-US" dirty="0" err="1"/>
              <a:t>subflow</a:t>
            </a:r>
            <a:r>
              <a:rPr lang="en-US" dirty="0"/>
              <a:t> can be nested in theoretically unlimited number of layers. In this case, we do have a special care about how to avoid the stack overflow caused by the recursion. Nested </a:t>
            </a:r>
            <a:r>
              <a:rPr lang="en-US" dirty="0" err="1"/>
              <a:t>subflow</a:t>
            </a:r>
            <a:r>
              <a:rPr lang="en-US" dirty="0"/>
              <a:t> is very complex but sometimes useful to implement recursive control flows that require multiple layers of parallelism.</a:t>
            </a:r>
          </a:p>
        </p:txBody>
      </p:sp>
      <p:sp>
        <p:nvSpPr>
          <p:cNvPr id="4" name="Slide Number Placeholder 3"/>
          <p:cNvSpPr>
            <a:spLocks noGrp="1"/>
          </p:cNvSpPr>
          <p:nvPr>
            <p:ph type="sldNum" sz="quarter" idx="5"/>
          </p:nvPr>
        </p:nvSpPr>
        <p:spPr/>
        <p:txBody>
          <a:bodyPr/>
          <a:lstStyle/>
          <a:p>
            <a:fld id="{AAE100B7-F0F0-BA4B-98D9-DC51A8C921F3}" type="slidenum">
              <a:rPr lang="en-US" smtClean="0"/>
              <a:t>17</a:t>
            </a:fld>
            <a:endParaRPr lang="en-US"/>
          </a:p>
        </p:txBody>
      </p:sp>
    </p:spTree>
    <p:extLst>
      <p:ext uri="{BB962C8B-B14F-4D97-AF65-F5344CB8AC3E}">
        <p14:creationId xmlns:p14="http://schemas.microsoft.com/office/powerpoint/2010/main" val="2915355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finish describing a task dependency graph, the next step is to dispatch it to an executor to run dependent tasks. An executor is an execution object that manages a set of worker threads in a shared thread pool. Each task is executed by a thread using the popular work-stealing algorithm. We do have a specialized work stealing algorithm that is very effective and efficient to Cpp-Taskflow.</a:t>
            </a:r>
          </a:p>
          <a:p>
            <a:endParaRPr lang="en-US" dirty="0"/>
          </a:p>
          <a:p>
            <a:r>
              <a:rPr lang="en-US" dirty="0"/>
              <a:t>Internally, each dispatched </a:t>
            </a:r>
            <a:r>
              <a:rPr lang="en-US" dirty="0" err="1"/>
              <a:t>taskflow</a:t>
            </a:r>
            <a:r>
              <a:rPr lang="en-US" dirty="0"/>
              <a:t> is wrapped by a topology. A topology is a lightweight data structure used for synchronization. For example, when calling </a:t>
            </a:r>
            <a:r>
              <a:rPr lang="en-US" dirty="0" err="1"/>
              <a:t>wait_for_all</a:t>
            </a:r>
            <a:r>
              <a:rPr lang="en-US" dirty="0"/>
              <a:t> we need to synchronize with all running topologies to ensure all tasks finish.</a:t>
            </a:r>
          </a:p>
        </p:txBody>
      </p:sp>
      <p:sp>
        <p:nvSpPr>
          <p:cNvPr id="4" name="Slide Number Placeholder 3"/>
          <p:cNvSpPr>
            <a:spLocks noGrp="1"/>
          </p:cNvSpPr>
          <p:nvPr>
            <p:ph type="sldNum" sz="quarter" idx="5"/>
          </p:nvPr>
        </p:nvSpPr>
        <p:spPr/>
        <p:txBody>
          <a:bodyPr/>
          <a:lstStyle/>
          <a:p>
            <a:fld id="{AAE100B7-F0F0-BA4B-98D9-DC51A8C921F3}" type="slidenum">
              <a:rPr lang="en-US" smtClean="0"/>
              <a:t>18</a:t>
            </a:fld>
            <a:endParaRPr lang="en-US"/>
          </a:p>
        </p:txBody>
      </p:sp>
    </p:spTree>
    <p:extLst>
      <p:ext uri="{BB962C8B-B14F-4D97-AF65-F5344CB8AC3E}">
        <p14:creationId xmlns:p14="http://schemas.microsoft.com/office/powerpoint/2010/main" val="3829503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executor defines a rich set of execution methods to run one </a:t>
            </a:r>
            <a:r>
              <a:rPr lang="en-US" dirty="0" err="1"/>
              <a:t>taskflow</a:t>
            </a:r>
            <a:r>
              <a:rPr lang="en-US" dirty="0"/>
              <a:t> or multiple </a:t>
            </a:r>
            <a:r>
              <a:rPr lang="en-US" dirty="0" err="1"/>
              <a:t>taskflows</a:t>
            </a:r>
            <a:r>
              <a:rPr lang="en-US" dirty="0"/>
              <a:t>. You can run the </a:t>
            </a:r>
            <a:r>
              <a:rPr lang="en-US" dirty="0" err="1"/>
              <a:t>taskflow</a:t>
            </a:r>
            <a:r>
              <a:rPr lang="en-US" dirty="0"/>
              <a:t> one time, or multiple times as well. Multiple runs on a same </a:t>
            </a:r>
            <a:r>
              <a:rPr lang="en-US" dirty="0" err="1"/>
              <a:t>taskflow</a:t>
            </a:r>
            <a:r>
              <a:rPr lang="en-US" dirty="0"/>
              <a:t> will automatically synchronize to a sequential chain of execution. Each run method will return a std::future object so you can use it to inspect the execution status or pipeline it with your control flow.</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19</a:t>
            </a:fld>
            <a:endParaRPr lang="en-US"/>
          </a:p>
        </p:txBody>
      </p:sp>
    </p:spTree>
    <p:extLst>
      <p:ext uri="{BB962C8B-B14F-4D97-AF65-F5344CB8AC3E}">
        <p14:creationId xmlns:p14="http://schemas.microsoft.com/office/powerpoint/2010/main" val="3797674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cut into the main point. ***The goal of Cpp-Taskflow is to help developers quickly write efficient parallel programs on a shared-memory architecture using task-based approaches in modern C++.***  We know through the evolution of parallel programming standards, task-based approach is becoming the most promising solution to scale up with the future multicore architecture. When we write parallel programs, we should write tasks instead of threads. Task is a much better abstraction than threads. However, task programming is not an easy job because of dependencies. Some tasks have to run before others and some have to go after others. This is the root of evil (race condition, lock, contention, buggy code). We don’t want developers to suffer from these problems.</a:t>
            </a:r>
          </a:p>
          <a:p>
            <a:endParaRPr lang="en-US" dirty="0"/>
          </a:p>
          <a:p>
            <a:r>
              <a:rPr lang="en-US" dirty="0"/>
              <a:t>In Cpp-Taskflow, we want task-based parallel code to be simple, expressive, and transparent. By looking at the code, it has to explain itself. We don’t want developers to attack difficult details, for instance, explicit thread management, difficult lock controls and daunting class declaration.</a:t>
            </a:r>
          </a:p>
        </p:txBody>
      </p:sp>
      <p:sp>
        <p:nvSpPr>
          <p:cNvPr id="4" name="Slide Number Placeholder 3"/>
          <p:cNvSpPr>
            <a:spLocks noGrp="1"/>
          </p:cNvSpPr>
          <p:nvPr>
            <p:ph type="sldNum" sz="quarter" idx="5"/>
          </p:nvPr>
        </p:nvSpPr>
        <p:spPr/>
        <p:txBody>
          <a:bodyPr/>
          <a:lstStyle/>
          <a:p>
            <a:fld id="{AAE100B7-F0F0-BA4B-98D9-DC51A8C921F3}" type="slidenum">
              <a:rPr lang="en-US" smtClean="0"/>
              <a:t>2</a:t>
            </a:fld>
            <a:endParaRPr lang="en-US"/>
          </a:p>
        </p:txBody>
      </p:sp>
    </p:spTree>
    <p:extLst>
      <p:ext uri="{BB962C8B-B14F-4D97-AF65-F5344CB8AC3E}">
        <p14:creationId xmlns:p14="http://schemas.microsoft.com/office/powerpoint/2010/main" val="3692353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would like to move on to the experiments. The first evaluation we made is micro-benchmarking. The goal of micro-benchmarking is to measure the “pure” library tasking performance (including task creation, scheduling, and ramp-up time) without actual computation. Here we tried to solve a task dependency graph representing a regular workload of matrix operation and an irregular workload of graph traversal. We compared with OpenMP 4.5 task dependency clauses and TBB </a:t>
            </a:r>
            <a:r>
              <a:rPr lang="en-US" dirty="0" err="1"/>
              <a:t>FlowGraph</a:t>
            </a:r>
            <a:r>
              <a:rPr lang="en-US" dirty="0"/>
              <a:t> in implementing the same task dependency graph. We compile the code with GCC v8.0 enabling the </a:t>
            </a:r>
            <a:r>
              <a:rPr lang="en-US" dirty="0" err="1"/>
              <a:t>fopm</a:t>
            </a:r>
            <a:r>
              <a:rPr lang="en-US" dirty="0"/>
              <a:t>, O2 and std::</a:t>
            </a:r>
            <a:r>
              <a:rPr lang="en-US" dirty="0" err="1"/>
              <a:t>c++</a:t>
            </a:r>
            <a:r>
              <a:rPr lang="en-US" dirty="0"/>
              <a:t>17 flags. We ran the experiments on a 4-core AMD CPU machine.</a:t>
            </a:r>
          </a:p>
          <a:p>
            <a:endParaRPr lang="en-US" dirty="0"/>
          </a:p>
          <a:p>
            <a:r>
              <a:rPr lang="en-US" dirty="0"/>
              <a:t>As you can see, Cpp-Taskflow is about 1.2-2x faster in executing the task dependency graph, more scalable than the other two especially when the task count goes large. It also reduces the coding effort by 2x fewer lines of code to OpenMP and TBB. </a:t>
            </a:r>
          </a:p>
        </p:txBody>
      </p:sp>
      <p:sp>
        <p:nvSpPr>
          <p:cNvPr id="4" name="Slide Number Placeholder 3"/>
          <p:cNvSpPr>
            <a:spLocks noGrp="1"/>
          </p:cNvSpPr>
          <p:nvPr>
            <p:ph type="sldNum" sz="quarter" idx="5"/>
          </p:nvPr>
        </p:nvSpPr>
        <p:spPr/>
        <p:txBody>
          <a:bodyPr/>
          <a:lstStyle/>
          <a:p>
            <a:fld id="{AAE100B7-F0F0-BA4B-98D9-DC51A8C921F3}" type="slidenum">
              <a:rPr lang="en-US" smtClean="0"/>
              <a:t>20</a:t>
            </a:fld>
            <a:endParaRPr lang="en-US"/>
          </a:p>
        </p:txBody>
      </p:sp>
    </p:spTree>
    <p:extLst>
      <p:ext uri="{BB962C8B-B14F-4D97-AF65-F5344CB8AC3E}">
        <p14:creationId xmlns:p14="http://schemas.microsoft.com/office/powerpoint/2010/main" val="3600299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next experiment is very interesting. We applied Cpp-Taskflow to solve a real-world problem, VLSI timing analysis, where we compare two versions of OpenTimer. Remember OpenTimer is a standalone VLSI timing analysis tool I have been developing for years. This is a real tool and is being used by many academic and industrial research projects so it is really a good benchmark. There are two versions, v1 and v2. The main difference is the new task-based design strategy for the core parallel incremental timing. V1 used the loop-based method where we levelized the graph and propagate the computation level by level using OpenMP. There is a lot of synchronization overhead. </a:t>
            </a:r>
          </a:p>
          <a:p>
            <a:endParaRPr lang="en-US" dirty="0"/>
          </a:p>
          <a:p>
            <a:r>
              <a:rPr lang="en-US" dirty="0"/>
              <a:t>V2 eliminated this problem and represented the entire computation using a task graph in </a:t>
            </a:r>
            <a:r>
              <a:rPr lang="en-US" dirty="0" err="1"/>
              <a:t>cpp-taskflow</a:t>
            </a:r>
            <a:r>
              <a:rPr lang="en-US" dirty="0"/>
              <a:t>. As you can see from this figure, we compared v1 with v2 on two real circuit designs tv80 and </a:t>
            </a:r>
            <a:r>
              <a:rPr lang="en-US" dirty="0" err="1"/>
              <a:t>vga_lcd</a:t>
            </a:r>
            <a:r>
              <a:rPr lang="en-US" dirty="0"/>
              <a:t>, and v2 in </a:t>
            </a:r>
            <a:r>
              <a:rPr lang="en-US" dirty="0" err="1"/>
              <a:t>cpp-taskflow</a:t>
            </a:r>
            <a:r>
              <a:rPr lang="en-US" dirty="0"/>
              <a:t> is able to gain up to 2x speed-up over </a:t>
            </a:r>
            <a:r>
              <a:rPr lang="en-US" dirty="0" err="1"/>
              <a:t>openMP</a:t>
            </a:r>
            <a:r>
              <a:rPr lang="en-US" dirty="0"/>
              <a:t>. I would like to highlight the point in v2 we don’t need extra effort to maintain a specialized data structure for the level list required in OpenMP-based strategy. This actually contributed a lot to the speed-up. </a:t>
            </a:r>
          </a:p>
          <a:p>
            <a:endParaRPr lang="en-US" dirty="0"/>
          </a:p>
          <a:p>
            <a:r>
              <a:rPr lang="en-US" dirty="0"/>
              <a:t> ***Meanwhile by using </a:t>
            </a:r>
            <a:r>
              <a:rPr lang="en-US" dirty="0" err="1"/>
              <a:t>cpp-taskflow</a:t>
            </a:r>
            <a:r>
              <a:rPr lang="en-US" dirty="0"/>
              <a:t>, we reduced the coding efforts from about 9K lines to 4K lines. This really ”SAVE A LOT” programming efforts, and the real productivity gain is significant.***</a:t>
            </a:r>
          </a:p>
        </p:txBody>
      </p:sp>
      <p:sp>
        <p:nvSpPr>
          <p:cNvPr id="4" name="Slide Number Placeholder 3"/>
          <p:cNvSpPr>
            <a:spLocks noGrp="1"/>
          </p:cNvSpPr>
          <p:nvPr>
            <p:ph type="sldNum" sz="quarter" idx="5"/>
          </p:nvPr>
        </p:nvSpPr>
        <p:spPr/>
        <p:txBody>
          <a:bodyPr/>
          <a:lstStyle/>
          <a:p>
            <a:fld id="{AAE100B7-F0F0-BA4B-98D9-DC51A8C921F3}" type="slidenum">
              <a:rPr lang="en-US" smtClean="0"/>
              <a:t>21</a:t>
            </a:fld>
            <a:endParaRPr lang="en-US"/>
          </a:p>
        </p:txBody>
      </p:sp>
    </p:spTree>
    <p:extLst>
      <p:ext uri="{BB962C8B-B14F-4D97-AF65-F5344CB8AC3E}">
        <p14:creationId xmlns:p14="http://schemas.microsoft.com/office/powerpoint/2010/main" val="2076347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experiments we did is to apply </a:t>
            </a:r>
            <a:r>
              <a:rPr lang="en-US" dirty="0" err="1"/>
              <a:t>cpp-taskflow</a:t>
            </a:r>
            <a:r>
              <a:rPr lang="en-US" dirty="0"/>
              <a:t> to program a parallel training of a deep neural network. (joke: this is a lesson I learned. In order to get your paper accepted, it must have something to do with machine learning).  </a:t>
            </a:r>
          </a:p>
          <a:p>
            <a:endParaRPr lang="en-US" dirty="0"/>
          </a:p>
          <a:p>
            <a:r>
              <a:rPr lang="en-US" dirty="0"/>
              <a:t>The general idea here is using task-based approach, we are able to easily describe the task dependencies within and outside the training iteration. For example, within the training iteration you can have forward propagation, backward propagation and weight update run in pipeline. Outside the training iterations we can have data shuffling overlap the training computation at different epochs. Compared with OpenMP take dependency clauses, the development time measured in hours for an experienced PhD to finish is about 9 hours in OpenMP (most time were spent on debugging), while it took only 3 hour to finish </a:t>
            </a:r>
            <a:r>
              <a:rPr lang="en-US" dirty="0" err="1"/>
              <a:t>cpp-taskflow</a:t>
            </a:r>
            <a:r>
              <a:rPr lang="en-US" dirty="0"/>
              <a:t>-based implementation. This might be subjective but it did reveal the development time caused by a library. In terms of performance, Cpp-Taskflow is about 10-17% faster. The performance scaling for all libraries saturated at about 8-10 threads.</a:t>
            </a:r>
          </a:p>
          <a:p>
            <a:endParaRPr lang="en-US" dirty="0"/>
          </a:p>
          <a:p>
            <a:r>
              <a:rPr lang="en-US" dirty="0"/>
              <a:t>---- long version</a:t>
            </a:r>
          </a:p>
          <a:p>
            <a:endParaRPr lang="en-US" dirty="0"/>
          </a:p>
          <a:p>
            <a:r>
              <a:rPr lang="en-US" dirty="0"/>
              <a:t>ML algorithms are really compute intensive we definitely </a:t>
            </a:r>
            <a:r>
              <a:rPr lang="en-US" dirty="0" err="1"/>
              <a:t>wanna</a:t>
            </a:r>
            <a:r>
              <a:rPr lang="en-US" dirty="0"/>
              <a:t> take advantage of multiple cores to make it run faster. Here we are trying to parallelize a training workload where we deal with coarse-grained tasks including forward propagation, gradient computation, weight update, and data shuffling. Many of them can overlap so we can run each in parallel. We do not focus too much on data-level parallelization because we are more interested in a bigger-level task. (explain: this is an idea I had when I was working for a financial company. If you talk to people in google and they will tell you “If you </a:t>
            </a:r>
            <a:r>
              <a:rPr lang="en-US" dirty="0" err="1"/>
              <a:t>wanna</a:t>
            </a:r>
            <a:r>
              <a:rPr lang="en-US" dirty="0"/>
              <a:t> do this task-level parallelization, using TensorFlow is like oh my gosh!” This is a real conversation between me and a senior software engineer from google research.</a:t>
            </a:r>
          </a:p>
          <a:p>
            <a:endParaRPr lang="en-US" dirty="0"/>
          </a:p>
          <a:p>
            <a:r>
              <a:rPr lang="en-US" dirty="0"/>
              <a:t>If you use Cpp-Taskflow, our programming model in fact makes your life much easier. You can easily describe the task dependencies within and outside the training iteration. For example, within the training iteration you can have forward propagation, backward propagation. Outside the training we have data shuffling. Keep in mind in some applications, shuffling data is a really big deal. If you are able to overlap the computation of shuffling with other tasks, it really helps. Compared with OpenMP take dependency clauses, the development time measured in hours for an experienced PhD to finish is about 9 hours in OpenMP (most time were spent on debugging), while it took only 3 hour to finish </a:t>
            </a:r>
            <a:r>
              <a:rPr lang="en-US" dirty="0" err="1"/>
              <a:t>cpp-taskflow</a:t>
            </a:r>
            <a:r>
              <a:rPr lang="en-US" dirty="0"/>
              <a:t>-based implementation. This might be subjective but it did reveal the development time caused by a library. In terms of performance, Cpp-Taskflow is about 10-17% faster. The performance scaling for all libraries saturated at about 8-10 threads. </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22</a:t>
            </a:fld>
            <a:endParaRPr lang="en-US"/>
          </a:p>
        </p:txBody>
      </p:sp>
    </p:spTree>
    <p:extLst>
      <p:ext uri="{BB962C8B-B14F-4D97-AF65-F5344CB8AC3E}">
        <p14:creationId xmlns:p14="http://schemas.microsoft.com/office/powerpoint/2010/main" val="318274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Cpp-Taskflow is open-source and we have been working hard to grow the community. It is open at GitHub under MIT license. You can redistribute it or modify it in any way you want. The </a:t>
            </a:r>
            <a:r>
              <a:rPr lang="en-US" dirty="0" err="1"/>
              <a:t>github</a:t>
            </a:r>
            <a:r>
              <a:rPr lang="en-US" dirty="0"/>
              <a:t> includes a very informative READ, </a:t>
            </a:r>
            <a:r>
              <a:rPr lang="en-US" dirty="0" err="1"/>
              <a:t>doxygen</a:t>
            </a:r>
            <a:r>
              <a:rPr lang="en-US" dirty="0"/>
              <a:t>-based C++ API, and step-by-step tutorials. We also have a showcase presentation written in </a:t>
            </a:r>
            <a:r>
              <a:rPr lang="en-US" dirty="0" err="1"/>
              <a:t>javascript</a:t>
            </a:r>
            <a:r>
              <a:rPr lang="en-US" dirty="0"/>
              <a:t>. People from Japan </a:t>
            </a:r>
          </a:p>
          <a:p>
            <a:r>
              <a:rPr lang="en-US" dirty="0"/>
              <a:t>also helped make a tutorial about Cpp-Taskflow on the </a:t>
            </a:r>
            <a:r>
              <a:rPr lang="en-US" dirty="0" err="1"/>
              <a:t>cpp</a:t>
            </a:r>
            <a:r>
              <a:rPr lang="en-US" dirty="0"/>
              <a:t>-learning website. </a:t>
            </a:r>
          </a:p>
          <a:p>
            <a:endParaRPr lang="en-US" dirty="0"/>
          </a:p>
          <a:p>
            <a:r>
              <a:rPr lang="en-US" dirty="0"/>
              <a:t>-- brag if have time</a:t>
            </a:r>
          </a:p>
          <a:p>
            <a:endParaRPr lang="en-US" dirty="0"/>
          </a:p>
          <a:p>
            <a:r>
              <a:rPr lang="en-US" dirty="0"/>
              <a:t>Over the past few months we have been helping a lot of users to help speed up their workloads using task-based approach. This is what our users say:</a:t>
            </a:r>
          </a:p>
          <a:p>
            <a:endParaRPr lang="en-US" dirty="0"/>
          </a:p>
          <a:p>
            <a:r>
              <a:rPr lang="en-US" dirty="0"/>
              <a:t>(There is also another exciting contribution. People are using Cpp-Taskflow to speed up TensorFlow’s kernel. If everything goes out well, I am be very happy to see whether Cpp-Taskflow can become part of the TensorFlow. This will benefit the entire machine learning community which is a huge contribution.)</a:t>
            </a:r>
          </a:p>
        </p:txBody>
      </p:sp>
      <p:sp>
        <p:nvSpPr>
          <p:cNvPr id="4" name="Slide Number Placeholder 3"/>
          <p:cNvSpPr>
            <a:spLocks noGrp="1"/>
          </p:cNvSpPr>
          <p:nvPr>
            <p:ph type="sldNum" sz="quarter" idx="5"/>
          </p:nvPr>
        </p:nvSpPr>
        <p:spPr/>
        <p:txBody>
          <a:bodyPr/>
          <a:lstStyle/>
          <a:p>
            <a:fld id="{AAE100B7-F0F0-BA4B-98D9-DC51A8C921F3}" type="slidenum">
              <a:rPr lang="en-US" smtClean="0"/>
              <a:t>23</a:t>
            </a:fld>
            <a:endParaRPr lang="en-US"/>
          </a:p>
        </p:txBody>
      </p:sp>
    </p:spTree>
    <p:extLst>
      <p:ext uri="{BB962C8B-B14F-4D97-AF65-F5344CB8AC3E}">
        <p14:creationId xmlns:p14="http://schemas.microsoft.com/office/powerpoint/2010/main" val="4141909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would like to conclude the presentation. We have introduced Cpp-Taskflow: a modern C++ parallel task programming library to help </a:t>
            </a:r>
            <a:r>
              <a:rPr lang="en-US" dirty="0" err="1"/>
              <a:t>c++</a:t>
            </a:r>
            <a:r>
              <a:rPr lang="en-US" dirty="0"/>
              <a:t> developers easily write parallel program using the task-based approach. </a:t>
            </a:r>
          </a:p>
          <a:p>
            <a:endParaRPr lang="en-US" dirty="0"/>
          </a:p>
          <a:p>
            <a:r>
              <a:rPr lang="en-US" dirty="0"/>
              <a:t>Some takeaways. As a researcher that starts doing parallel and distributed computing research with a specific VLSI application in mind, I would like to highlight solution at programming level really matters a lot. Of course, performance is always a top goal but do not underestimate the importance of productivity as it is becoming more and more important in handling complex parallel workloads, considering the large amount of people (NOT limited to computer scientist) who want to benefit from parallel computing. Performance bottleneck might be surprising as well. It might not be the parallel code itself but the supporting data structures you need to maintain or update from time to time in order to implement your parallel decomposition strategy.</a:t>
            </a:r>
          </a:p>
          <a:p>
            <a:endParaRPr lang="en-US" dirty="0"/>
          </a:p>
          <a:p>
            <a:r>
              <a:rPr lang="en-US" dirty="0"/>
              <a:t>Finally, parallel programming should be apparent to everybody. This is one of the main reasons why ML is so successful today because of many tools available to help people get benefit from ML real quick. Parallel programming is the same as ML but keep in mind the difference in … (explain)  </a:t>
            </a:r>
          </a:p>
        </p:txBody>
      </p:sp>
      <p:sp>
        <p:nvSpPr>
          <p:cNvPr id="4" name="Slide Number Placeholder 3"/>
          <p:cNvSpPr>
            <a:spLocks noGrp="1"/>
          </p:cNvSpPr>
          <p:nvPr>
            <p:ph type="sldNum" sz="quarter" idx="5"/>
          </p:nvPr>
        </p:nvSpPr>
        <p:spPr/>
        <p:txBody>
          <a:bodyPr/>
          <a:lstStyle/>
          <a:p>
            <a:fld id="{AAE100B7-F0F0-BA4B-98D9-DC51A8C921F3}" type="slidenum">
              <a:rPr lang="en-US" smtClean="0"/>
              <a:t>24</a:t>
            </a:fld>
            <a:endParaRPr lang="en-US"/>
          </a:p>
        </p:txBody>
      </p:sp>
    </p:spTree>
    <p:extLst>
      <p:ext uri="{BB962C8B-B14F-4D97-AF65-F5344CB8AC3E}">
        <p14:creationId xmlns:p14="http://schemas.microsoft.com/office/powerpoint/2010/main" val="603611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stop here and I am happy to take any questions.</a:t>
            </a:r>
          </a:p>
        </p:txBody>
      </p:sp>
      <p:sp>
        <p:nvSpPr>
          <p:cNvPr id="4" name="Slide Number Placeholder 3"/>
          <p:cNvSpPr>
            <a:spLocks noGrp="1"/>
          </p:cNvSpPr>
          <p:nvPr>
            <p:ph type="sldNum" sz="quarter" idx="5"/>
          </p:nvPr>
        </p:nvSpPr>
        <p:spPr/>
        <p:txBody>
          <a:bodyPr/>
          <a:lstStyle/>
          <a:p>
            <a:fld id="{AAE100B7-F0F0-BA4B-98D9-DC51A8C921F3}" type="slidenum">
              <a:rPr lang="en-US" smtClean="0"/>
              <a:t>25</a:t>
            </a:fld>
            <a:endParaRPr lang="en-US"/>
          </a:p>
        </p:txBody>
      </p:sp>
    </p:spTree>
    <p:extLst>
      <p:ext uri="{BB962C8B-B14F-4D97-AF65-F5344CB8AC3E}">
        <p14:creationId xmlns:p14="http://schemas.microsoft.com/office/powerpoint/2010/main" val="2146255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be gentle to existing tools. Parallel computing is a huge community and there has been excellent efforts made by talented people to make parallel programming approachable and easier to handle. </a:t>
            </a:r>
          </a:p>
        </p:txBody>
      </p:sp>
      <p:sp>
        <p:nvSpPr>
          <p:cNvPr id="4" name="Slide Number Placeholder 3"/>
          <p:cNvSpPr>
            <a:spLocks noGrp="1"/>
          </p:cNvSpPr>
          <p:nvPr>
            <p:ph type="sldNum" sz="quarter" idx="5"/>
          </p:nvPr>
        </p:nvSpPr>
        <p:spPr/>
        <p:txBody>
          <a:bodyPr/>
          <a:lstStyle/>
          <a:p>
            <a:fld id="{AAE100B7-F0F0-BA4B-98D9-DC51A8C921F3}" type="slidenum">
              <a:rPr lang="en-US" smtClean="0"/>
              <a:t>27</a:t>
            </a:fld>
            <a:endParaRPr lang="en-US"/>
          </a:p>
        </p:txBody>
      </p:sp>
    </p:spTree>
    <p:extLst>
      <p:ext uri="{BB962C8B-B14F-4D97-AF65-F5344CB8AC3E}">
        <p14:creationId xmlns:p14="http://schemas.microsoft.com/office/powerpoint/2010/main" val="641141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would like to highlight the benefit of modern C++. By modern C++ I mean C++17.To understand why this is important, I am going to make an interesting comparison. Because I am a person who work on both hardware and software designs, I am going to compare the manufacturing process at the time various C++ standards were used. Imagine if you were able to tape-out C++</a:t>
            </a:r>
          </a:p>
          <a:p>
            <a:endParaRPr lang="en-US" dirty="0"/>
          </a:p>
          <a:p>
            <a:r>
              <a:rPr lang="en-US" dirty="0"/>
              <a:t>In the early day, priority is to make sure that we can make little system legal, systems that you can go overboard to ignore complexity because we are coming from 350 nm to 130 nm. Things changed dramatically. It’s too difficult to have all these pieces come together to behave the same way. </a:t>
            </a:r>
          </a:p>
          <a:p>
            <a:endParaRPr lang="en-US" dirty="0"/>
          </a:p>
          <a:p>
            <a:r>
              <a:rPr lang="en-US" dirty="0"/>
              <a:t>Now we have 7nm technology with C++17 or 20 (new libraries, standards, idioms) that can help us largely achieved the performance and productivity previously not possible especially from the programming standpoint, even though most programmers are still with old-fashioned C++03 for various reasons legacy code, existing tools, difficult transitioning, I understand. But what I would like to highlight is the problem we have today is to make C++ legalize really big systems, IoT, cyber physical systems, and scalable AI frameworks, and those where performance is critical. This is why we are pushing to 7nm and beyond. We need to keep hardware and software go together to keep up with performance scaling. </a:t>
            </a:r>
          </a:p>
          <a:p>
            <a:endParaRPr lang="en-US" dirty="0"/>
          </a:p>
          <a:p>
            <a:r>
              <a:rPr lang="en-US" dirty="0"/>
              <a:t>In fact, it is much more than just being modern. Modern C++ allows us to rethink the way we used to design a program and achieve the performance and salability that were previously not possible. Like with new technology node, we can design new chips.</a:t>
            </a:r>
          </a:p>
        </p:txBody>
      </p:sp>
      <p:sp>
        <p:nvSpPr>
          <p:cNvPr id="4" name="Slide Number Placeholder 3"/>
          <p:cNvSpPr>
            <a:spLocks noGrp="1"/>
          </p:cNvSpPr>
          <p:nvPr>
            <p:ph type="sldNum" sz="quarter" idx="5"/>
          </p:nvPr>
        </p:nvSpPr>
        <p:spPr/>
        <p:txBody>
          <a:bodyPr/>
          <a:lstStyle/>
          <a:p>
            <a:fld id="{AAE100B7-F0F0-BA4B-98D9-DC51A8C921F3}" type="slidenum">
              <a:rPr lang="en-US" smtClean="0"/>
              <a:t>28</a:t>
            </a:fld>
            <a:endParaRPr lang="en-US"/>
          </a:p>
        </p:txBody>
      </p:sp>
    </p:spTree>
    <p:extLst>
      <p:ext uri="{BB962C8B-B14F-4D97-AF65-F5344CB8AC3E}">
        <p14:creationId xmlns:p14="http://schemas.microsoft.com/office/powerpoint/2010/main" val="639764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have a “hello-world” task dependency graph like this, four tasks (A, B, C, D) and four dependencies. A has to run before B and C, and B and C have to run before D. This is how it looks in Cpp-Taskflow. Only 15 lines of code to get a parallel task execution. This is all you need. You create a </a:t>
            </a:r>
            <a:r>
              <a:rPr lang="en-US" dirty="0" err="1"/>
              <a:t>taskflow</a:t>
            </a:r>
            <a:r>
              <a:rPr lang="en-US" dirty="0"/>
              <a:t> object to manage a task dependency graph. You emplace four tasks to the </a:t>
            </a:r>
            <a:r>
              <a:rPr lang="en-US" dirty="0" err="1"/>
              <a:t>taskflow</a:t>
            </a:r>
            <a:r>
              <a:rPr lang="en-US" dirty="0"/>
              <a:t>. Each task is described in a C++ lambda. Then you use the method precede to add a dependency link between two tasks. In this case, A precedes B, B … Then you use an executor to run the </a:t>
            </a:r>
            <a:r>
              <a:rPr lang="en-US" dirty="0" err="1"/>
              <a:t>taskflow</a:t>
            </a:r>
            <a:r>
              <a:rPr lang="en-US" dirty="0"/>
              <a:t> object.</a:t>
            </a:r>
          </a:p>
          <a:p>
            <a:endParaRPr lang="en-US" dirty="0"/>
          </a:p>
          <a:p>
            <a:r>
              <a:rPr lang="en-US" dirty="0"/>
              <a:t>Cpp-Taskflow is header only. In order to use Cpp-Taskflow, you don’t need to compile anything but copying the header files to your project and include these headers. Pretty much everybody can get their first </a:t>
            </a:r>
            <a:r>
              <a:rPr lang="en-US" dirty="0" err="1"/>
              <a:t>cpp-takslfow</a:t>
            </a:r>
            <a:r>
              <a:rPr lang="en-US" dirty="0"/>
              <a:t> program up and running in just 5 minutes.</a:t>
            </a:r>
          </a:p>
        </p:txBody>
      </p:sp>
      <p:sp>
        <p:nvSpPr>
          <p:cNvPr id="4" name="Slide Number Placeholder 3"/>
          <p:cNvSpPr>
            <a:spLocks noGrp="1"/>
          </p:cNvSpPr>
          <p:nvPr>
            <p:ph type="sldNum" sz="quarter" idx="5"/>
          </p:nvPr>
        </p:nvSpPr>
        <p:spPr/>
        <p:txBody>
          <a:bodyPr/>
          <a:lstStyle/>
          <a:p>
            <a:fld id="{AAE100B7-F0F0-BA4B-98D9-DC51A8C921F3}" type="slidenum">
              <a:rPr lang="en-US" smtClean="0"/>
              <a:t>3</a:t>
            </a:fld>
            <a:endParaRPr lang="en-US"/>
          </a:p>
        </p:txBody>
      </p:sp>
    </p:spTree>
    <p:extLst>
      <p:ext uri="{BB962C8B-B14F-4D97-AF65-F5344CB8AC3E}">
        <p14:creationId xmlns:p14="http://schemas.microsoft.com/office/powerpoint/2010/main" val="2798767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example is showing here but written in OpenMP’s tasking interface. I am sure most of you know what OpenMP is and it is a very popular programming API and language extension to describe parallelism using compiler directives. Starting from version 4.0, OpenMP introduces the task dependency clause that allows programmers to explicitly specify the task dependency in their program. In this example, we create four tasks using pragma </a:t>
            </a:r>
            <a:r>
              <a:rPr lang="en-US" dirty="0" err="1"/>
              <a:t>omp</a:t>
            </a:r>
            <a:r>
              <a:rPr lang="en-US" dirty="0"/>
              <a:t> task syntax. Next, we use depend clause to specify the dependency constraint between tasks. For example, we write a clause in task A with two out-going edges to B and C, to force A to run before B and C. Similarly in task B, there is an in-coming edge from A and another out-going edge to D, which means B runs after A and B runs before D. We do the same thing for tasks C and D.</a:t>
            </a:r>
          </a:p>
          <a:p>
            <a:endParaRPr lang="en-US" dirty="0"/>
          </a:p>
          <a:p>
            <a:r>
              <a:rPr lang="en-US" dirty="0"/>
              <a:t>This code is not complicated. However, it’s hard to understand at the first look. I need to spend a bit more time to figure out the syntax task and depend clause. Another problem is … Imagine you are compiling this program with </a:t>
            </a:r>
            <a:r>
              <a:rPr lang="en-US" dirty="0" err="1"/>
              <a:t>openmp</a:t>
            </a:r>
            <a:r>
              <a:rPr lang="en-US" dirty="0"/>
              <a:t> disabled, everything falls back to sequential execution. The order of executing these tasks has to be topologically consistent with the dependency graph. For example, you can not write task D before task A in this case. This is problematic as in many programs I can’t decide tasks in advance.</a:t>
            </a:r>
          </a:p>
        </p:txBody>
      </p:sp>
      <p:sp>
        <p:nvSpPr>
          <p:cNvPr id="4" name="Slide Number Placeholder 3"/>
          <p:cNvSpPr>
            <a:spLocks noGrp="1"/>
          </p:cNvSpPr>
          <p:nvPr>
            <p:ph type="sldNum" sz="quarter" idx="5"/>
          </p:nvPr>
        </p:nvSpPr>
        <p:spPr/>
        <p:txBody>
          <a:bodyPr/>
          <a:lstStyle/>
          <a:p>
            <a:fld id="{AAE100B7-F0F0-BA4B-98D9-DC51A8C921F3}" type="slidenum">
              <a:rPr lang="en-US" smtClean="0"/>
              <a:t>4</a:t>
            </a:fld>
            <a:endParaRPr lang="en-US"/>
          </a:p>
        </p:txBody>
      </p:sp>
    </p:spTree>
    <p:extLst>
      <p:ext uri="{BB962C8B-B14F-4D97-AF65-F5344CB8AC3E}">
        <p14:creationId xmlns:p14="http://schemas.microsoft.com/office/powerpoint/2010/main" val="416986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same example in Intel’s Threading building block library, or TBB for short. TBB is a general-purpose object-oriented parallel programming library in C++. It has been in the industry for years. The idea of TBB is very similar to Cpp-Taskflow in the sense it describes dependent tasks using a flowgraph. You can create a task node and add an edge between tasks for a dependency constraint, and dispatch the graph to its global task scheduler. TBB has excellent … </a:t>
            </a:r>
          </a:p>
          <a:p>
            <a:endParaRPr lang="en-US" dirty="0"/>
          </a:p>
          <a:p>
            <a:r>
              <a:rPr lang="en-US" dirty="0"/>
              <a:t>For example, to create a task, you need to understand this monster class template “</a:t>
            </a:r>
            <a:r>
              <a:rPr lang="en-US" dirty="0" err="1"/>
              <a:t>continue_node</a:t>
            </a:r>
            <a:r>
              <a:rPr lang="en-US" dirty="0"/>
              <a:t>” and “</a:t>
            </a:r>
            <a:r>
              <a:rPr lang="en-US" dirty="0" err="1"/>
              <a:t>continue_msg</a:t>
            </a:r>
            <a:r>
              <a:rPr lang="en-US" dirty="0"/>
              <a:t>”. Believe or not, I barely understand them for now. It turns out these features are powerful but not useful for most of the workloads we need.</a:t>
            </a:r>
          </a:p>
        </p:txBody>
      </p:sp>
      <p:sp>
        <p:nvSpPr>
          <p:cNvPr id="4" name="Slide Number Placeholder 3"/>
          <p:cNvSpPr>
            <a:spLocks noGrp="1"/>
          </p:cNvSpPr>
          <p:nvPr>
            <p:ph type="sldNum" sz="quarter" idx="5"/>
          </p:nvPr>
        </p:nvSpPr>
        <p:spPr/>
        <p:txBody>
          <a:bodyPr/>
          <a:lstStyle/>
          <a:p>
            <a:fld id="{AAE100B7-F0F0-BA4B-98D9-DC51A8C921F3}" type="slidenum">
              <a:rPr lang="en-US" smtClean="0"/>
              <a:t>5</a:t>
            </a:fld>
            <a:endParaRPr lang="en-US"/>
          </a:p>
        </p:txBody>
      </p:sp>
    </p:spTree>
    <p:extLst>
      <p:ext uri="{BB962C8B-B14F-4D97-AF65-F5344CB8AC3E}">
        <p14:creationId xmlns:p14="http://schemas.microsoft.com/office/powerpoint/2010/main" val="4174139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slightly more complicated example with 10 tasks and 15 dependency constraint. Still simple in </a:t>
            </a:r>
            <a:r>
              <a:rPr lang="en-US" dirty="0" err="1"/>
              <a:t>cpp-taskflow</a:t>
            </a:r>
            <a:r>
              <a:rPr lang="en-US" dirty="0"/>
              <a:t>. The source lines of code to write is linearly promotional to the size of the graph or it can be even fewer because of the use of modern </a:t>
            </a:r>
            <a:r>
              <a:rPr lang="en-US" dirty="0" err="1"/>
              <a:t>c++</a:t>
            </a:r>
            <a:r>
              <a:rPr lang="en-US" dirty="0"/>
              <a:t> syntax. The code rarely blows up when graph becomes large. </a:t>
            </a:r>
          </a:p>
        </p:txBody>
      </p:sp>
      <p:sp>
        <p:nvSpPr>
          <p:cNvPr id="4" name="Slide Number Placeholder 3"/>
          <p:cNvSpPr>
            <a:spLocks noGrp="1"/>
          </p:cNvSpPr>
          <p:nvPr>
            <p:ph type="sldNum" sz="quarter" idx="5"/>
          </p:nvPr>
        </p:nvSpPr>
        <p:spPr/>
        <p:txBody>
          <a:bodyPr/>
          <a:lstStyle/>
          <a:p>
            <a:fld id="{AAE100B7-F0F0-BA4B-98D9-DC51A8C921F3}" type="slidenum">
              <a:rPr lang="en-US" smtClean="0"/>
              <a:t>6</a:t>
            </a:fld>
            <a:endParaRPr lang="en-US"/>
          </a:p>
        </p:txBody>
      </p:sp>
    </p:spTree>
    <p:extLst>
      <p:ext uri="{BB962C8B-B14F-4D97-AF65-F5344CB8AC3E}">
        <p14:creationId xmlns:p14="http://schemas.microsoft.com/office/powerpoint/2010/main" val="3411999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goal. This is a well known iron triangle. If you are developing a parallel programming library or model, you will have mostly these three things to consider. You will use them to characterize and examine a parallel programming model and see whether it is giving more favor to programmability, transparency, or performance. </a:t>
            </a:r>
          </a:p>
          <a:p>
            <a:endParaRPr lang="en-US" dirty="0"/>
          </a:p>
          <a:p>
            <a:r>
              <a:rPr lang="en-US" dirty="0"/>
              <a:t>Programmability for most people means the ease of use in your library. How easy can I get started to see the benefit of using your library? Transparency means abstraction. I </a:t>
            </a:r>
            <a:r>
              <a:rPr lang="en-US" dirty="0" err="1"/>
              <a:t>wanna</a:t>
            </a:r>
            <a:r>
              <a:rPr lang="en-US" dirty="0"/>
              <a:t> focus on high-level development or parallel decomposition strategy, instead of dealing with low-level details such as concurrency controls and job scheduling. Performance means runtime and it can be affected by latency and throughput. People who are obsessed about performance do not want you to take away the control over system details. For example, they love C/C++ because of the flexibility in deciding performance in much detail. </a:t>
            </a:r>
          </a:p>
        </p:txBody>
      </p:sp>
      <p:sp>
        <p:nvSpPr>
          <p:cNvPr id="4" name="Slide Number Placeholder 3"/>
          <p:cNvSpPr>
            <a:spLocks noGrp="1"/>
          </p:cNvSpPr>
          <p:nvPr>
            <p:ph type="sldNum" sz="quarter" idx="5"/>
          </p:nvPr>
        </p:nvSpPr>
        <p:spPr/>
        <p:txBody>
          <a:bodyPr/>
          <a:lstStyle/>
          <a:p>
            <a:fld id="{AAE100B7-F0F0-BA4B-98D9-DC51A8C921F3}" type="slidenum">
              <a:rPr lang="en-US" smtClean="0"/>
              <a:t>7</a:t>
            </a:fld>
            <a:endParaRPr lang="en-US"/>
          </a:p>
        </p:txBody>
      </p:sp>
    </p:spTree>
    <p:extLst>
      <p:ext uri="{BB962C8B-B14F-4D97-AF65-F5344CB8AC3E}">
        <p14:creationId xmlns:p14="http://schemas.microsoft.com/office/powerpoint/2010/main" val="1258265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should always keep programmability in mind. In the cloud era, hardware is just a commodity. It’s easy to build an environment with massively parallel computing resources. It is coding that takes people and time. The cost of what are left with is the programmer, who provide the added values. This is why the software engineer jobs are so popular today because they get paid very high. It’s important to keep them productive. And we know productivity has a lot to do with system programmability. It can affect the “performance” and “productivity” in all aspects from detailed implementations to high-level software architecture decision making.</a:t>
            </a:r>
          </a:p>
          <a:p>
            <a:endParaRPr lang="en-US" baseline="0" dirty="0"/>
          </a:p>
          <a:p>
            <a:r>
              <a:rPr lang="en-US" baseline="0" dirty="0"/>
              <a:t>So, improving the programmability of a system is not only making programming easier and faster, but also enabling a new innovation to solve problems more efficiently.</a:t>
            </a:r>
          </a:p>
        </p:txBody>
      </p:sp>
      <p:sp>
        <p:nvSpPr>
          <p:cNvPr id="4" name="Slide Number Placeholder 3"/>
          <p:cNvSpPr>
            <a:spLocks noGrp="1"/>
          </p:cNvSpPr>
          <p:nvPr>
            <p:ph type="sldNum" sz="quarter" idx="5"/>
          </p:nvPr>
        </p:nvSpPr>
        <p:spPr/>
        <p:txBody>
          <a:bodyPr/>
          <a:lstStyle/>
          <a:p>
            <a:fld id="{AAE100B7-F0F0-BA4B-98D9-DC51A8C921F3}" type="slidenum">
              <a:rPr lang="en-US" smtClean="0"/>
              <a:t>8</a:t>
            </a:fld>
            <a:endParaRPr lang="en-US"/>
          </a:p>
        </p:txBody>
      </p:sp>
    </p:spTree>
    <p:extLst>
      <p:ext uri="{BB962C8B-B14F-4D97-AF65-F5344CB8AC3E}">
        <p14:creationId xmlns:p14="http://schemas.microsoft.com/office/powerpoint/2010/main" val="1723285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really important question here is: why do we use task parallelism? The main motivation behind this project was to solve a large-scale VLSI timing analysis. Timing analysis is a key step in the over circuit design flow because it verifies the expected timing behaviors of the chip to ensure they function correctly after tape-out. Today the design complexity is very huge and I am talking about billions of transistors. The resulting timing graph is often too large to compute efficiently.</a:t>
            </a:r>
          </a:p>
          <a:p>
            <a:endParaRPr lang="en-US" dirty="0"/>
          </a:p>
          <a:p>
            <a:r>
              <a:rPr lang="en-US" dirty="0"/>
              <a:t>At the same time timing analysis is very challenging. First, it has extremely large and complex task dependencies. In order to analyze the timing, we need to collect a bunch of information such as input slew, load capacitance, arrival time, and required arrival time. These quantities are dependent of each other. You cannot compute one quantity before another finishes. Second, timing analysis has very irregular compute patterns. What we always do is to model the timing as a graph workload and analyze criticality by finding a shortest path or a longest path. Apparently, computing graph is not regular. It’s not something you can model as a matrix operation that is regular. Finally, which is also the most challenging part is the incrementality. (explain …). Combining these challenges together, it is not an easy task to develop a scalable parallel timing analysis tool.</a:t>
            </a:r>
          </a:p>
          <a:p>
            <a:endParaRPr lang="en-US" dirty="0"/>
          </a:p>
          <a:p>
            <a:r>
              <a:rPr lang="en-US" dirty="0"/>
              <a:t>What do existing work do? Most of the existing works are based on OpenMP, and this includes our standalone timing analysis tool OpenTimer. The idea here is simple. We levelized a graph and apply loop-based strategy to pipeline the computation in parallel. All the nodes that reside in the same level can run in parallel but need to synchronize level by level. As you can see, we need a specialized data structure to make this happen. Sometimes, maintaining these data structures from time to time can overwhelm the benefit of loop-based strategy. So we observed, it is often not the parallel computing part that limits your application scalability, but the surrounding data structures you need to implement the parallel computing. This is definitely not a good or scalable solution.</a:t>
            </a:r>
          </a:p>
          <a:p>
            <a:endParaRPr lang="en-US" dirty="0"/>
          </a:p>
          <a:p>
            <a:r>
              <a:rPr lang="en-US" dirty="0"/>
              <a:t>So we need a better approach. We want task-based approach. By modeling each computing unit as a task, we are able to flow computations … </a:t>
            </a:r>
          </a:p>
        </p:txBody>
      </p:sp>
      <p:sp>
        <p:nvSpPr>
          <p:cNvPr id="4" name="Slide Number Placeholder 3"/>
          <p:cNvSpPr>
            <a:spLocks noGrp="1"/>
          </p:cNvSpPr>
          <p:nvPr>
            <p:ph type="sldNum" sz="quarter" idx="5"/>
          </p:nvPr>
        </p:nvSpPr>
        <p:spPr/>
        <p:txBody>
          <a:bodyPr/>
          <a:lstStyle/>
          <a:p>
            <a:fld id="{AAE100B7-F0F0-BA4B-98D9-DC51A8C921F3}" type="slidenum">
              <a:rPr lang="en-US" smtClean="0"/>
              <a:t>9</a:t>
            </a:fld>
            <a:endParaRPr lang="en-US"/>
          </a:p>
        </p:txBody>
      </p:sp>
    </p:spTree>
    <p:extLst>
      <p:ext uri="{BB962C8B-B14F-4D97-AF65-F5344CB8AC3E}">
        <p14:creationId xmlns:p14="http://schemas.microsoft.com/office/powerpoint/2010/main" val="864688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25" name="Picture 24" descr="Cover_BuildingCrop.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12" y="4893062"/>
            <a:ext cx="9155112" cy="1361061"/>
          </a:xfrm>
          <a:prstGeom prst="rect">
            <a:avLst/>
          </a:prstGeom>
        </p:spPr>
      </p:pic>
      <p:pic>
        <p:nvPicPr>
          <p:cNvPr id="26" name="Picture 25" descr="2nd_bottom.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50941"/>
            <a:ext cx="9144000" cy="606742"/>
          </a:xfrm>
          <a:prstGeom prst="rect">
            <a:avLst/>
          </a:prstGeom>
        </p:spPr>
      </p:pic>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5/23/19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5/23/19</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5/23/19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5/23/19</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5/23/19</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5/23/19</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5/23/19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5/23/19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5/23/19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hyperlink" Target="https://dwheeler.com/sloccoun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github.com/cpp-taskflow" TargetMode="External"/><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cpp-learning.com/cpp-taskflow/" TargetMode="External"/><Relationship Id="rId5" Type="http://schemas.openxmlformats.org/officeDocument/2006/relationships/hyperlink" Target="https://cpp-taskflow.github.io/" TargetMode="External"/><Relationship Id="rId4" Type="http://schemas.openxmlformats.org/officeDocument/2006/relationships/hyperlink" Target="https://github.com/cpp-taskflow/cpp-taskflow"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cpp-taskflow"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tiff"/><Relationship Id="rId7" Type="http://schemas.openxmlformats.org/officeDocument/2006/relationships/image" Target="../media/image28.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hyperlink" Target="https://github.com/cpp-taskflow" TargetMode="External"/><Relationship Id="rId4" Type="http://schemas.openxmlformats.org/officeDocument/2006/relationships/image" Target="../media/image25.tiff"/><Relationship Id="rId9" Type="http://schemas.openxmlformats.org/officeDocument/2006/relationships/image" Target="../media/image3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31.png"/><Relationship Id="rId7" Type="http://schemas.openxmlformats.org/officeDocument/2006/relationships/image" Target="../media/image35.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 Id="rId9" Type="http://schemas.openxmlformats.org/officeDocument/2006/relationships/image" Target="../media/image37.tiff"/></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github.com/OpenTimer/OpenTim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76330" y="431633"/>
            <a:ext cx="7980533" cy="2221397"/>
          </a:xfrm>
        </p:spPr>
        <p:txBody>
          <a:bodyPr/>
          <a:lstStyle/>
          <a:p>
            <a:r>
              <a:rPr lang="en-US" dirty="0"/>
              <a:t>Cpp-Taskflow: Fast Task-based Parallel Programming using Modern C++</a:t>
            </a:r>
          </a:p>
        </p:txBody>
      </p:sp>
      <p:sp>
        <p:nvSpPr>
          <p:cNvPr id="3" name="Text Placeholder 2">
            <a:extLst>
              <a:ext uri="{FF2B5EF4-FFF2-40B4-BE49-F238E27FC236}">
                <a16:creationId xmlns:a16="http://schemas.microsoft.com/office/drawing/2014/main" id="{AE394980-BFF9-B543-8038-E0A99350199F}"/>
              </a:ext>
            </a:extLst>
          </p:cNvPr>
          <p:cNvSpPr>
            <a:spLocks noGrp="1"/>
          </p:cNvSpPr>
          <p:nvPr>
            <p:ph type="body" idx="1"/>
          </p:nvPr>
        </p:nvSpPr>
        <p:spPr>
          <a:xfrm>
            <a:off x="576330" y="2653031"/>
            <a:ext cx="7980533" cy="1818957"/>
          </a:xfrm>
        </p:spPr>
        <p:txBody>
          <a:bodyPr>
            <a:normAutofit/>
          </a:bodyPr>
          <a:lstStyle/>
          <a:p>
            <a:r>
              <a:rPr lang="en-US" sz="2800" u="sng" dirty="0"/>
              <a:t>Tsung-Wei Huang</a:t>
            </a:r>
            <a:r>
              <a:rPr lang="en-US" sz="2800" dirty="0"/>
              <a:t>, C.-X. Lin, G. Guo, and M. Wong</a:t>
            </a:r>
          </a:p>
          <a:p>
            <a:r>
              <a:rPr lang="en-US" sz="2800" dirty="0"/>
              <a:t>Department of Electrical and Computer Engineering</a:t>
            </a:r>
          </a:p>
          <a:p>
            <a:r>
              <a:rPr lang="en-US" sz="2800" dirty="0"/>
              <a:t>University of Illinois at Urbana-Champaign, IL, USA</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77FD30-BF4F-DD41-B6FD-8D3A7E87F359}"/>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F2B4D4D5-A03B-3D4D-978F-7E96511A6E8F}"/>
              </a:ext>
            </a:extLst>
          </p:cNvPr>
          <p:cNvSpPr>
            <a:spLocks noGrp="1"/>
          </p:cNvSpPr>
          <p:nvPr>
            <p:ph type="title"/>
          </p:nvPr>
        </p:nvSpPr>
        <p:spPr/>
        <p:txBody>
          <a:bodyPr/>
          <a:lstStyle/>
          <a:p>
            <a:r>
              <a:rPr lang="en-US" dirty="0"/>
              <a:t>Getting Started with Cpp-Taskflow</a:t>
            </a:r>
          </a:p>
        </p:txBody>
      </p:sp>
      <p:sp>
        <p:nvSpPr>
          <p:cNvPr id="4" name="Content Placeholder 3">
            <a:extLst>
              <a:ext uri="{FF2B5EF4-FFF2-40B4-BE49-F238E27FC236}">
                <a16:creationId xmlns:a16="http://schemas.microsoft.com/office/drawing/2014/main" id="{45C5A9C9-990C-CA48-9FC0-2EF0C4C2A406}"/>
              </a:ext>
            </a:extLst>
          </p:cNvPr>
          <p:cNvSpPr>
            <a:spLocks noGrp="1"/>
          </p:cNvSpPr>
          <p:nvPr>
            <p:ph idx="1"/>
          </p:nvPr>
        </p:nvSpPr>
        <p:spPr>
          <a:xfrm>
            <a:off x="628650" y="1295944"/>
            <a:ext cx="7886700" cy="5332674"/>
          </a:xfrm>
        </p:spPr>
        <p:txBody>
          <a:bodyPr/>
          <a:lstStyle/>
          <a:p>
            <a:r>
              <a:rPr lang="en-US" dirty="0"/>
              <a:t>Step 1: Create a </a:t>
            </a:r>
            <a:r>
              <a:rPr lang="en-US" dirty="0" err="1"/>
              <a:t>taskflow</a:t>
            </a:r>
            <a:r>
              <a:rPr lang="en-US" dirty="0"/>
              <a:t> object and task(s)</a:t>
            </a:r>
          </a:p>
          <a:p>
            <a:pPr lvl="1"/>
            <a:r>
              <a:rPr lang="en-US" dirty="0"/>
              <a:t>Use </a:t>
            </a:r>
            <a:r>
              <a:rPr lang="en-US" sz="2000" dirty="0" err="1">
                <a:latin typeface="Courier" pitchFamily="2" charset="0"/>
                <a:cs typeface="Calibri" panose="020F0502020204030204" pitchFamily="34" charset="0"/>
              </a:rPr>
              <a:t>tf</a:t>
            </a:r>
            <a:r>
              <a:rPr lang="en-US" sz="2000" dirty="0">
                <a:latin typeface="Courier" pitchFamily="2" charset="0"/>
                <a:cs typeface="Calibri" panose="020F0502020204030204" pitchFamily="34" charset="0"/>
              </a:rPr>
              <a:t>::</a:t>
            </a:r>
            <a:r>
              <a:rPr lang="en-US" sz="2000" dirty="0" err="1">
                <a:latin typeface="Courier" pitchFamily="2" charset="0"/>
                <a:cs typeface="Calibri" panose="020F0502020204030204" pitchFamily="34" charset="0"/>
              </a:rPr>
              <a:t>Taskflow</a:t>
            </a:r>
            <a:r>
              <a:rPr lang="en-US" sz="2000" dirty="0">
                <a:latin typeface="Courier" pitchFamily="2" charset="0"/>
                <a:cs typeface="Calibri" panose="020F0502020204030204" pitchFamily="34" charset="0"/>
              </a:rPr>
              <a:t> </a:t>
            </a:r>
            <a:r>
              <a:rPr lang="en-US" dirty="0"/>
              <a:t>to create a task dependency graph</a:t>
            </a:r>
          </a:p>
          <a:p>
            <a:pPr lvl="1"/>
            <a:r>
              <a:rPr lang="en-US" dirty="0"/>
              <a:t>A task is a C++ callable objects (</a:t>
            </a:r>
            <a:r>
              <a:rPr lang="en-US" sz="2000" dirty="0">
                <a:latin typeface="Courier" pitchFamily="2" charset="0"/>
              </a:rPr>
              <a:t>std::invoke</a:t>
            </a:r>
            <a:r>
              <a:rPr lang="en-US" dirty="0"/>
              <a:t>)</a:t>
            </a:r>
          </a:p>
          <a:p>
            <a:r>
              <a:rPr lang="en-US" dirty="0"/>
              <a:t>Step 2: Add dependencies between tasks</a:t>
            </a:r>
          </a:p>
          <a:p>
            <a:pPr lvl="1"/>
            <a:r>
              <a:rPr lang="en-US" dirty="0"/>
              <a:t>Force one task to run before (or after) another</a:t>
            </a:r>
          </a:p>
          <a:p>
            <a:r>
              <a:rPr lang="en-US" dirty="0"/>
              <a:t>Step 3: Create an executor to run the </a:t>
            </a:r>
            <a:r>
              <a:rPr lang="en-US" dirty="0" err="1"/>
              <a:t>taskflow</a:t>
            </a:r>
            <a:endParaRPr lang="en-US" dirty="0"/>
          </a:p>
          <a:p>
            <a:pPr lvl="1"/>
            <a:r>
              <a:rPr lang="en-US" dirty="0"/>
              <a:t>An executor manages a set of worker threads</a:t>
            </a:r>
          </a:p>
          <a:p>
            <a:pPr lvl="1"/>
            <a:r>
              <a:rPr lang="en-US" dirty="0"/>
              <a:t>Schedules the task execution through work-stealing</a:t>
            </a:r>
          </a:p>
          <a:p>
            <a:pPr lvl="1"/>
            <a:endParaRPr lang="en-US" dirty="0"/>
          </a:p>
          <a:p>
            <a:pPr lvl="1"/>
            <a:endParaRPr lang="en-US" dirty="0"/>
          </a:p>
        </p:txBody>
      </p:sp>
    </p:spTree>
    <p:extLst>
      <p:ext uri="{BB962C8B-B14F-4D97-AF65-F5344CB8AC3E}">
        <p14:creationId xmlns:p14="http://schemas.microsoft.com/office/powerpoint/2010/main" val="2958073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C383C4-D87B-FD4C-8A7D-CD1494111D40}"/>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DFCEF422-D164-834D-970E-98AE2EB281C8}"/>
              </a:ext>
            </a:extLst>
          </p:cNvPr>
          <p:cNvSpPr>
            <a:spLocks noGrp="1"/>
          </p:cNvSpPr>
          <p:nvPr>
            <p:ph type="title"/>
          </p:nvPr>
        </p:nvSpPr>
        <p:spPr/>
        <p:txBody>
          <a:bodyPr/>
          <a:lstStyle/>
          <a:p>
            <a:r>
              <a:rPr lang="en-US" dirty="0"/>
              <a:t>Revisit Hello-World in Cpp-Taskflow</a:t>
            </a:r>
          </a:p>
        </p:txBody>
      </p:sp>
      <p:sp>
        <p:nvSpPr>
          <p:cNvPr id="9" name="Rectangle 8">
            <a:extLst>
              <a:ext uri="{FF2B5EF4-FFF2-40B4-BE49-F238E27FC236}">
                <a16:creationId xmlns:a16="http://schemas.microsoft.com/office/drawing/2014/main" id="{4D7E14E6-871A-C44A-B28A-28052F182C95}"/>
              </a:ext>
            </a:extLst>
          </p:cNvPr>
          <p:cNvSpPr/>
          <p:nvPr/>
        </p:nvSpPr>
        <p:spPr>
          <a:xfrm>
            <a:off x="628650" y="1278643"/>
            <a:ext cx="7685124" cy="5262979"/>
          </a:xfrm>
          <a:prstGeom prst="rect">
            <a:avLst/>
          </a:prstGeom>
        </p:spPr>
        <p:txBody>
          <a:bodyPr wrap="square">
            <a:spAutoFit/>
          </a:bodyPr>
          <a:lstStyle/>
          <a:p>
            <a:r>
              <a:rPr lang="en-US" sz="2100" dirty="0">
                <a:solidFill>
                  <a:srgbClr val="990055"/>
                </a:solidFill>
              </a:rPr>
              <a:t>#</a:t>
            </a:r>
            <a:r>
              <a:rPr lang="en-US" sz="2100" dirty="0">
                <a:solidFill>
                  <a:srgbClr val="0077AA"/>
                </a:solidFill>
              </a:rPr>
              <a:t>include</a:t>
            </a:r>
            <a:r>
              <a:rPr lang="en-US" sz="2100" dirty="0">
                <a:solidFill>
                  <a:srgbClr val="990055"/>
                </a:solidFill>
              </a:rPr>
              <a:t> </a:t>
            </a:r>
            <a:r>
              <a:rPr lang="en-US" sz="2100" dirty="0">
                <a:solidFill>
                  <a:srgbClr val="669900"/>
                </a:solidFill>
              </a:rPr>
              <a:t>&lt;</a:t>
            </a:r>
            <a:r>
              <a:rPr lang="en-US" sz="2100" dirty="0" err="1">
                <a:solidFill>
                  <a:srgbClr val="669900"/>
                </a:solidFill>
              </a:rPr>
              <a:t>taskflow</a:t>
            </a:r>
            <a:r>
              <a:rPr lang="en-US" sz="2100" dirty="0">
                <a:solidFill>
                  <a:srgbClr val="669900"/>
                </a:solidFill>
              </a:rPr>
              <a:t>/</a:t>
            </a:r>
            <a:r>
              <a:rPr lang="en-US" sz="2100" dirty="0" err="1">
                <a:solidFill>
                  <a:srgbClr val="669900"/>
                </a:solidFill>
              </a:rPr>
              <a:t>taskflow.hpp</a:t>
            </a:r>
            <a:r>
              <a:rPr lang="en-US" sz="2100" dirty="0">
                <a:solidFill>
                  <a:srgbClr val="669900"/>
                </a:solidFill>
              </a:rPr>
              <a:t>&gt;</a:t>
            </a:r>
            <a:endParaRPr lang="en-US" sz="2100" dirty="0"/>
          </a:p>
          <a:p>
            <a:r>
              <a:rPr lang="en-US" sz="2100" dirty="0">
                <a:solidFill>
                  <a:srgbClr val="0077AA"/>
                </a:solidFill>
              </a:rPr>
              <a:t>int</a:t>
            </a:r>
            <a:r>
              <a:rPr lang="en-US" sz="2100" dirty="0"/>
              <a:t> </a:t>
            </a:r>
            <a:r>
              <a:rPr lang="en-US" sz="2100" dirty="0">
                <a:solidFill>
                  <a:srgbClr val="DD4A68"/>
                </a:solidFill>
              </a:rPr>
              <a:t>main</a:t>
            </a:r>
            <a:r>
              <a:rPr lang="en-US" sz="2100" dirty="0">
                <a:solidFill>
                  <a:srgbClr val="999999"/>
                </a:solidFill>
              </a:rPr>
              <a:t>(){</a:t>
            </a:r>
            <a:r>
              <a:rPr lang="en-US" sz="2100" dirty="0"/>
              <a:t> </a:t>
            </a:r>
          </a:p>
          <a:p>
            <a:r>
              <a:rPr lang="en-US" sz="2100" dirty="0"/>
              <a:t>    </a:t>
            </a:r>
            <a:r>
              <a:rPr lang="en-US" sz="2100" dirty="0" err="1"/>
              <a:t>tf</a:t>
            </a:r>
            <a:r>
              <a:rPr lang="en-US" sz="2100" dirty="0">
                <a:solidFill>
                  <a:srgbClr val="9A6E3A"/>
                </a:solidFill>
              </a:rPr>
              <a:t>::</a:t>
            </a:r>
            <a:r>
              <a:rPr lang="en-US" sz="2100" dirty="0" err="1"/>
              <a:t>Taskflow</a:t>
            </a:r>
            <a:r>
              <a:rPr lang="en-US" sz="2100" dirty="0"/>
              <a:t> </a:t>
            </a:r>
            <a:r>
              <a:rPr lang="en-US" sz="2100" dirty="0" err="1"/>
              <a:t>tf</a:t>
            </a:r>
            <a:r>
              <a:rPr lang="en-US" sz="2100" dirty="0">
                <a:solidFill>
                  <a:srgbClr val="999999"/>
                </a:solidFill>
              </a:rPr>
              <a:t>;</a:t>
            </a:r>
            <a:r>
              <a:rPr lang="en-US" sz="2100" dirty="0"/>
              <a:t> </a:t>
            </a:r>
          </a:p>
          <a:p>
            <a:r>
              <a:rPr lang="en-US" sz="2100" dirty="0">
                <a:solidFill>
                  <a:srgbClr val="0077AA"/>
                </a:solidFill>
              </a:rPr>
              <a:t>    auto</a:t>
            </a:r>
            <a:r>
              <a:rPr lang="en-US" sz="2100" dirty="0"/>
              <a:t> </a:t>
            </a:r>
            <a:r>
              <a:rPr lang="en-US" sz="2100" dirty="0">
                <a:solidFill>
                  <a:srgbClr val="999999"/>
                </a:solidFill>
              </a:rPr>
              <a:t>[</a:t>
            </a:r>
            <a:r>
              <a:rPr lang="en-US" sz="2100" dirty="0"/>
              <a:t>A</a:t>
            </a:r>
            <a:r>
              <a:rPr lang="en-US" sz="2100" dirty="0">
                <a:solidFill>
                  <a:srgbClr val="999999"/>
                </a:solidFill>
              </a:rPr>
              <a:t>,</a:t>
            </a:r>
            <a:r>
              <a:rPr lang="en-US" sz="2100" dirty="0"/>
              <a:t> B</a:t>
            </a:r>
            <a:r>
              <a:rPr lang="en-US" sz="2100" dirty="0">
                <a:solidFill>
                  <a:srgbClr val="999999"/>
                </a:solidFill>
              </a:rPr>
              <a:t>,</a:t>
            </a:r>
            <a:r>
              <a:rPr lang="en-US" sz="2100" dirty="0"/>
              <a:t> C</a:t>
            </a:r>
            <a:r>
              <a:rPr lang="en-US" sz="2100" dirty="0">
                <a:solidFill>
                  <a:srgbClr val="999999"/>
                </a:solidFill>
              </a:rPr>
              <a:t>,</a:t>
            </a:r>
            <a:r>
              <a:rPr lang="en-US" sz="2100" dirty="0"/>
              <a:t> D</a:t>
            </a:r>
            <a:r>
              <a:rPr lang="en-US" sz="2100" dirty="0">
                <a:solidFill>
                  <a:srgbClr val="999999"/>
                </a:solidFill>
              </a:rPr>
              <a:t>]</a:t>
            </a:r>
            <a:r>
              <a:rPr lang="en-US" sz="2100" dirty="0"/>
              <a:t> </a:t>
            </a:r>
            <a:r>
              <a:rPr lang="en-US" sz="2100" dirty="0">
                <a:solidFill>
                  <a:srgbClr val="9A6E3A"/>
                </a:solidFill>
              </a:rPr>
              <a:t>=</a:t>
            </a:r>
            <a:r>
              <a:rPr lang="en-US" sz="2100" dirty="0"/>
              <a:t> </a:t>
            </a:r>
            <a:r>
              <a:rPr lang="en-US" sz="2100" dirty="0" err="1"/>
              <a:t>tf</a:t>
            </a:r>
            <a:r>
              <a:rPr lang="en-US" sz="2100" dirty="0" err="1">
                <a:solidFill>
                  <a:srgbClr val="999999"/>
                </a:solidFill>
              </a:rPr>
              <a:t>.</a:t>
            </a:r>
            <a:r>
              <a:rPr lang="en-US" sz="2100" dirty="0" err="1">
                <a:solidFill>
                  <a:srgbClr val="DD4A68"/>
                </a:solidFill>
              </a:rPr>
              <a:t>emplace</a:t>
            </a:r>
            <a:r>
              <a:rPr lang="en-US" sz="2100" dirty="0">
                <a:solidFill>
                  <a:srgbClr val="999999"/>
                </a:solidFill>
              </a:rPr>
              <a:t>(</a:t>
            </a:r>
            <a:r>
              <a:rPr lang="en-US" sz="2100" dirty="0"/>
              <a:t> </a:t>
            </a:r>
          </a:p>
          <a:p>
            <a:r>
              <a:rPr lang="en-US" sz="2100" dirty="0">
                <a:solidFill>
                  <a:srgbClr val="999999"/>
                </a:solidFill>
              </a:rPr>
              <a:t>        []</a:t>
            </a:r>
            <a:r>
              <a:rPr lang="en-US" sz="2100" dirty="0"/>
              <a:t> </a:t>
            </a:r>
            <a:r>
              <a:rPr lang="en-US" sz="2100" dirty="0">
                <a:solidFill>
                  <a:srgbClr val="999999"/>
                </a:solidFill>
              </a:rPr>
              <a:t>()</a:t>
            </a:r>
            <a:r>
              <a:rPr lang="en-US" sz="2100" dirty="0"/>
              <a:t> </a:t>
            </a:r>
            <a:r>
              <a:rPr lang="en-US" sz="2100" dirty="0">
                <a:solidFill>
                  <a:srgbClr val="999999"/>
                </a:solidFill>
              </a:rPr>
              <a:t>{</a:t>
            </a:r>
            <a:r>
              <a:rPr lang="en-US" sz="2100" dirty="0"/>
              <a:t> std</a:t>
            </a:r>
            <a:r>
              <a:rPr lang="en-US" sz="2100" dirty="0">
                <a:solidFill>
                  <a:srgbClr val="9A6E3A"/>
                </a:solidFill>
              </a:rPr>
              <a:t>::</a:t>
            </a:r>
            <a:r>
              <a:rPr lang="en-US" sz="2100" dirty="0" err="1"/>
              <a:t>cout</a:t>
            </a:r>
            <a:r>
              <a:rPr lang="en-US" sz="2100" dirty="0"/>
              <a:t> </a:t>
            </a:r>
            <a:r>
              <a:rPr lang="en-US" sz="2100" dirty="0">
                <a:solidFill>
                  <a:srgbClr val="9A6E3A"/>
                </a:solidFill>
              </a:rPr>
              <a:t>&lt;&lt;</a:t>
            </a:r>
            <a:r>
              <a:rPr lang="en-US" sz="2100" dirty="0"/>
              <a:t> </a:t>
            </a:r>
            <a:r>
              <a:rPr lang="en-US" sz="2100" dirty="0">
                <a:solidFill>
                  <a:srgbClr val="669900"/>
                </a:solidFill>
              </a:rPr>
              <a:t>"</a:t>
            </a:r>
            <a:r>
              <a:rPr lang="en-US" sz="2100" dirty="0" err="1">
                <a:solidFill>
                  <a:srgbClr val="669900"/>
                </a:solidFill>
              </a:rPr>
              <a:t>TaskA</a:t>
            </a:r>
            <a:r>
              <a:rPr lang="en-US" sz="2100" dirty="0">
                <a:solidFill>
                  <a:srgbClr val="669900"/>
                </a:solidFill>
              </a:rPr>
              <a:t>\n"</a:t>
            </a:r>
            <a:r>
              <a:rPr lang="en-US" sz="2100" dirty="0">
                <a:solidFill>
                  <a:srgbClr val="999999"/>
                </a:solidFill>
              </a:rPr>
              <a:t>;</a:t>
            </a:r>
            <a:r>
              <a:rPr lang="en-US" sz="2100" dirty="0"/>
              <a:t> </a:t>
            </a:r>
            <a:r>
              <a:rPr lang="en-US" sz="2100" dirty="0">
                <a:solidFill>
                  <a:srgbClr val="999999"/>
                </a:solidFill>
              </a:rPr>
              <a:t>}</a:t>
            </a:r>
          </a:p>
          <a:p>
            <a:r>
              <a:rPr lang="en-US" sz="2100" dirty="0">
                <a:solidFill>
                  <a:srgbClr val="999999"/>
                </a:solidFill>
              </a:rPr>
              <a:t>        []</a:t>
            </a:r>
            <a:r>
              <a:rPr lang="en-US" sz="2100" dirty="0"/>
              <a:t> </a:t>
            </a:r>
            <a:r>
              <a:rPr lang="en-US" sz="2100" dirty="0">
                <a:solidFill>
                  <a:srgbClr val="999999"/>
                </a:solidFill>
              </a:rPr>
              <a:t>()</a:t>
            </a:r>
            <a:r>
              <a:rPr lang="en-US" sz="2100" dirty="0"/>
              <a:t> </a:t>
            </a:r>
            <a:r>
              <a:rPr lang="en-US" sz="2100" dirty="0">
                <a:solidFill>
                  <a:srgbClr val="999999"/>
                </a:solidFill>
              </a:rPr>
              <a:t>{</a:t>
            </a:r>
            <a:r>
              <a:rPr lang="en-US" sz="2100" dirty="0"/>
              <a:t> std</a:t>
            </a:r>
            <a:r>
              <a:rPr lang="en-US" sz="2100" dirty="0">
                <a:solidFill>
                  <a:srgbClr val="9A6E3A"/>
                </a:solidFill>
              </a:rPr>
              <a:t>::</a:t>
            </a:r>
            <a:r>
              <a:rPr lang="en-US" sz="2100" dirty="0" err="1"/>
              <a:t>cout</a:t>
            </a:r>
            <a:r>
              <a:rPr lang="en-US" sz="2100" dirty="0"/>
              <a:t> </a:t>
            </a:r>
            <a:r>
              <a:rPr lang="en-US" sz="2100" dirty="0">
                <a:solidFill>
                  <a:srgbClr val="9A6E3A"/>
                </a:solidFill>
              </a:rPr>
              <a:t>&lt;&lt;</a:t>
            </a:r>
            <a:r>
              <a:rPr lang="en-US" sz="2100" dirty="0"/>
              <a:t> </a:t>
            </a:r>
            <a:r>
              <a:rPr lang="en-US" sz="2100" dirty="0">
                <a:solidFill>
                  <a:srgbClr val="669900"/>
                </a:solidFill>
              </a:rPr>
              <a:t>"</a:t>
            </a:r>
            <a:r>
              <a:rPr lang="en-US" sz="2100" dirty="0" err="1">
                <a:solidFill>
                  <a:srgbClr val="669900"/>
                </a:solidFill>
              </a:rPr>
              <a:t>TaskB</a:t>
            </a:r>
            <a:r>
              <a:rPr lang="en-US" sz="2100" dirty="0">
                <a:solidFill>
                  <a:srgbClr val="669900"/>
                </a:solidFill>
              </a:rPr>
              <a:t>\n"</a:t>
            </a:r>
            <a:r>
              <a:rPr lang="en-US" sz="2100" dirty="0">
                <a:solidFill>
                  <a:srgbClr val="999999"/>
                </a:solidFill>
              </a:rPr>
              <a:t>;</a:t>
            </a:r>
            <a:r>
              <a:rPr lang="en-US" sz="2100" dirty="0"/>
              <a:t> </a:t>
            </a:r>
            <a:r>
              <a:rPr lang="en-US" sz="2100" dirty="0">
                <a:solidFill>
                  <a:srgbClr val="999999"/>
                </a:solidFill>
              </a:rPr>
              <a:t>},</a:t>
            </a:r>
            <a:r>
              <a:rPr lang="en-US" sz="2100" dirty="0"/>
              <a:t> </a:t>
            </a:r>
          </a:p>
          <a:p>
            <a:r>
              <a:rPr lang="en-US" sz="2100" dirty="0">
                <a:solidFill>
                  <a:srgbClr val="999999"/>
                </a:solidFill>
              </a:rPr>
              <a:t>        []</a:t>
            </a:r>
            <a:r>
              <a:rPr lang="en-US" sz="2100" dirty="0"/>
              <a:t> </a:t>
            </a:r>
            <a:r>
              <a:rPr lang="en-US" sz="2100" dirty="0">
                <a:solidFill>
                  <a:srgbClr val="999999"/>
                </a:solidFill>
              </a:rPr>
              <a:t>()</a:t>
            </a:r>
            <a:r>
              <a:rPr lang="en-US" sz="2100" dirty="0"/>
              <a:t> </a:t>
            </a:r>
            <a:r>
              <a:rPr lang="en-US" sz="2100" dirty="0">
                <a:solidFill>
                  <a:srgbClr val="999999"/>
                </a:solidFill>
              </a:rPr>
              <a:t>{</a:t>
            </a:r>
            <a:r>
              <a:rPr lang="en-US" sz="2100" dirty="0"/>
              <a:t> std</a:t>
            </a:r>
            <a:r>
              <a:rPr lang="en-US" sz="2100" dirty="0">
                <a:solidFill>
                  <a:srgbClr val="9A6E3A"/>
                </a:solidFill>
              </a:rPr>
              <a:t>::</a:t>
            </a:r>
            <a:r>
              <a:rPr lang="en-US" sz="2100" dirty="0" err="1"/>
              <a:t>cout</a:t>
            </a:r>
            <a:r>
              <a:rPr lang="en-US" sz="2100" dirty="0"/>
              <a:t> </a:t>
            </a:r>
            <a:r>
              <a:rPr lang="en-US" sz="2100" dirty="0">
                <a:solidFill>
                  <a:srgbClr val="9A6E3A"/>
                </a:solidFill>
              </a:rPr>
              <a:t>&lt;&lt;</a:t>
            </a:r>
            <a:r>
              <a:rPr lang="en-US" sz="2100" dirty="0"/>
              <a:t> </a:t>
            </a:r>
            <a:r>
              <a:rPr lang="en-US" sz="2100" dirty="0">
                <a:solidFill>
                  <a:srgbClr val="669900"/>
                </a:solidFill>
              </a:rPr>
              <a:t>"</a:t>
            </a:r>
            <a:r>
              <a:rPr lang="en-US" sz="2100" dirty="0" err="1">
                <a:solidFill>
                  <a:srgbClr val="669900"/>
                </a:solidFill>
              </a:rPr>
              <a:t>TaskC</a:t>
            </a:r>
            <a:r>
              <a:rPr lang="en-US" sz="2100" dirty="0">
                <a:solidFill>
                  <a:srgbClr val="669900"/>
                </a:solidFill>
              </a:rPr>
              <a:t>\n"</a:t>
            </a:r>
            <a:r>
              <a:rPr lang="en-US" sz="2100" dirty="0">
                <a:solidFill>
                  <a:srgbClr val="999999"/>
                </a:solidFill>
              </a:rPr>
              <a:t>;</a:t>
            </a:r>
            <a:r>
              <a:rPr lang="en-US" sz="2100" dirty="0"/>
              <a:t> </a:t>
            </a:r>
            <a:r>
              <a:rPr lang="en-US" sz="2100" dirty="0">
                <a:solidFill>
                  <a:srgbClr val="999999"/>
                </a:solidFill>
              </a:rPr>
              <a:t>},</a:t>
            </a:r>
            <a:r>
              <a:rPr lang="en-US" sz="2100" dirty="0"/>
              <a:t> </a:t>
            </a:r>
          </a:p>
          <a:p>
            <a:r>
              <a:rPr lang="en-US" sz="2100" dirty="0">
                <a:solidFill>
                  <a:srgbClr val="999999"/>
                </a:solidFill>
              </a:rPr>
              <a:t>        []</a:t>
            </a:r>
            <a:r>
              <a:rPr lang="en-US" sz="2100" dirty="0"/>
              <a:t> </a:t>
            </a:r>
            <a:r>
              <a:rPr lang="en-US" sz="2100" dirty="0">
                <a:solidFill>
                  <a:srgbClr val="999999"/>
                </a:solidFill>
              </a:rPr>
              <a:t>()</a:t>
            </a:r>
            <a:r>
              <a:rPr lang="en-US" sz="2100" dirty="0"/>
              <a:t> </a:t>
            </a:r>
            <a:r>
              <a:rPr lang="en-US" sz="2100" dirty="0">
                <a:solidFill>
                  <a:srgbClr val="999999"/>
                </a:solidFill>
              </a:rPr>
              <a:t>{</a:t>
            </a:r>
            <a:r>
              <a:rPr lang="en-US" sz="2100" dirty="0"/>
              <a:t> std</a:t>
            </a:r>
            <a:r>
              <a:rPr lang="en-US" sz="2100" dirty="0">
                <a:solidFill>
                  <a:srgbClr val="9A6E3A"/>
                </a:solidFill>
              </a:rPr>
              <a:t>::</a:t>
            </a:r>
            <a:r>
              <a:rPr lang="en-US" sz="2100" dirty="0" err="1"/>
              <a:t>cout</a:t>
            </a:r>
            <a:r>
              <a:rPr lang="en-US" sz="2100" dirty="0"/>
              <a:t> </a:t>
            </a:r>
            <a:r>
              <a:rPr lang="en-US" sz="2100" dirty="0">
                <a:solidFill>
                  <a:srgbClr val="9A6E3A"/>
                </a:solidFill>
              </a:rPr>
              <a:t>&lt;&lt;</a:t>
            </a:r>
            <a:r>
              <a:rPr lang="en-US" sz="2100" dirty="0"/>
              <a:t> </a:t>
            </a:r>
            <a:r>
              <a:rPr lang="en-US" sz="2100" dirty="0">
                <a:solidFill>
                  <a:srgbClr val="669900"/>
                </a:solidFill>
              </a:rPr>
              <a:t>"</a:t>
            </a:r>
            <a:r>
              <a:rPr lang="en-US" sz="2100" dirty="0" err="1">
                <a:solidFill>
                  <a:srgbClr val="669900"/>
                </a:solidFill>
              </a:rPr>
              <a:t>TaskD</a:t>
            </a:r>
            <a:r>
              <a:rPr lang="en-US" sz="2100" dirty="0">
                <a:solidFill>
                  <a:srgbClr val="669900"/>
                </a:solidFill>
              </a:rPr>
              <a:t>\n"</a:t>
            </a:r>
            <a:r>
              <a:rPr lang="en-US" sz="2100" dirty="0">
                <a:solidFill>
                  <a:srgbClr val="999999"/>
                </a:solidFill>
              </a:rPr>
              <a:t>;</a:t>
            </a:r>
            <a:r>
              <a:rPr lang="en-US" sz="2100" dirty="0"/>
              <a:t> </a:t>
            </a:r>
            <a:r>
              <a:rPr lang="en-US" sz="2100" dirty="0">
                <a:solidFill>
                  <a:srgbClr val="999999"/>
                </a:solidFill>
              </a:rPr>
              <a:t>}</a:t>
            </a:r>
            <a:r>
              <a:rPr lang="en-US" sz="2100" dirty="0"/>
              <a:t> </a:t>
            </a:r>
          </a:p>
          <a:p>
            <a:r>
              <a:rPr lang="en-US" sz="2100" dirty="0"/>
              <a:t>    );</a:t>
            </a:r>
          </a:p>
          <a:p>
            <a:r>
              <a:rPr lang="en-US" sz="2100" dirty="0"/>
              <a:t>    </a:t>
            </a:r>
            <a:r>
              <a:rPr lang="en-US" sz="2100" dirty="0" err="1"/>
              <a:t>A</a:t>
            </a:r>
            <a:r>
              <a:rPr lang="en-US" sz="2100" dirty="0" err="1">
                <a:solidFill>
                  <a:srgbClr val="999999"/>
                </a:solidFill>
              </a:rPr>
              <a:t>.</a:t>
            </a:r>
            <a:r>
              <a:rPr lang="en-US" sz="2100" dirty="0" err="1">
                <a:solidFill>
                  <a:srgbClr val="DD4A68"/>
                </a:solidFill>
              </a:rPr>
              <a:t>precede</a:t>
            </a:r>
            <a:r>
              <a:rPr lang="en-US" sz="2100" dirty="0">
                <a:solidFill>
                  <a:srgbClr val="999999"/>
                </a:solidFill>
              </a:rPr>
              <a:t>(</a:t>
            </a:r>
            <a:r>
              <a:rPr lang="en-US" sz="2100" dirty="0"/>
              <a:t>B</a:t>
            </a:r>
            <a:r>
              <a:rPr lang="en-US" sz="2100" dirty="0">
                <a:solidFill>
                  <a:srgbClr val="999999"/>
                </a:solidFill>
              </a:rPr>
              <a:t>);</a:t>
            </a:r>
            <a:r>
              <a:rPr lang="en-US" sz="2100" dirty="0"/>
              <a:t>   </a:t>
            </a:r>
            <a:r>
              <a:rPr lang="en-US" sz="2100" dirty="0">
                <a:solidFill>
                  <a:srgbClr val="708090"/>
                </a:solidFill>
              </a:rPr>
              <a:t>// A runs before B </a:t>
            </a:r>
          </a:p>
          <a:p>
            <a:r>
              <a:rPr lang="en-US" sz="2100" dirty="0">
                <a:solidFill>
                  <a:srgbClr val="708090"/>
                </a:solidFill>
              </a:rPr>
              <a:t>    </a:t>
            </a:r>
            <a:r>
              <a:rPr lang="en-US" sz="2100" dirty="0" err="1"/>
              <a:t>A</a:t>
            </a:r>
            <a:r>
              <a:rPr lang="en-US" sz="2100" dirty="0" err="1">
                <a:solidFill>
                  <a:srgbClr val="999999"/>
                </a:solidFill>
              </a:rPr>
              <a:t>.</a:t>
            </a:r>
            <a:r>
              <a:rPr lang="en-US" sz="2100" dirty="0" err="1">
                <a:solidFill>
                  <a:srgbClr val="DD4A68"/>
                </a:solidFill>
              </a:rPr>
              <a:t>precede</a:t>
            </a:r>
            <a:r>
              <a:rPr lang="en-US" sz="2100" dirty="0">
                <a:solidFill>
                  <a:srgbClr val="999999"/>
                </a:solidFill>
              </a:rPr>
              <a:t>(</a:t>
            </a:r>
            <a:r>
              <a:rPr lang="en-US" sz="2100" dirty="0"/>
              <a:t>C</a:t>
            </a:r>
            <a:r>
              <a:rPr lang="en-US" sz="2100" dirty="0">
                <a:solidFill>
                  <a:srgbClr val="999999"/>
                </a:solidFill>
              </a:rPr>
              <a:t>);  </a:t>
            </a:r>
            <a:r>
              <a:rPr lang="en-US" sz="2100" dirty="0"/>
              <a:t> </a:t>
            </a:r>
            <a:r>
              <a:rPr lang="en-US" sz="2100" dirty="0">
                <a:solidFill>
                  <a:srgbClr val="708090"/>
                </a:solidFill>
              </a:rPr>
              <a:t>// A runs before C </a:t>
            </a:r>
          </a:p>
          <a:p>
            <a:r>
              <a:rPr lang="en-US" sz="2100" dirty="0">
                <a:solidFill>
                  <a:srgbClr val="708090"/>
                </a:solidFill>
              </a:rPr>
              <a:t>    </a:t>
            </a:r>
            <a:r>
              <a:rPr lang="en-US" sz="2100" dirty="0" err="1"/>
              <a:t>B</a:t>
            </a:r>
            <a:r>
              <a:rPr lang="en-US" sz="2100" dirty="0" err="1">
                <a:solidFill>
                  <a:srgbClr val="999999"/>
                </a:solidFill>
              </a:rPr>
              <a:t>.</a:t>
            </a:r>
            <a:r>
              <a:rPr lang="en-US" sz="2100" dirty="0" err="1">
                <a:solidFill>
                  <a:srgbClr val="DD4A68"/>
                </a:solidFill>
              </a:rPr>
              <a:t>precede</a:t>
            </a:r>
            <a:r>
              <a:rPr lang="en-US" sz="2100" dirty="0">
                <a:solidFill>
                  <a:srgbClr val="999999"/>
                </a:solidFill>
              </a:rPr>
              <a:t>(</a:t>
            </a:r>
            <a:r>
              <a:rPr lang="en-US" sz="2100" dirty="0"/>
              <a:t>D</a:t>
            </a:r>
            <a:r>
              <a:rPr lang="en-US" sz="2100" dirty="0">
                <a:solidFill>
                  <a:srgbClr val="999999"/>
                </a:solidFill>
              </a:rPr>
              <a:t>);</a:t>
            </a:r>
            <a:r>
              <a:rPr lang="en-US" sz="2100" dirty="0"/>
              <a:t>   </a:t>
            </a:r>
            <a:r>
              <a:rPr lang="en-US" sz="2100" dirty="0">
                <a:solidFill>
                  <a:srgbClr val="708090"/>
                </a:solidFill>
              </a:rPr>
              <a:t>// B runs before D </a:t>
            </a:r>
          </a:p>
          <a:p>
            <a:r>
              <a:rPr lang="en-US" sz="2100" dirty="0">
                <a:solidFill>
                  <a:srgbClr val="708090"/>
                </a:solidFill>
              </a:rPr>
              <a:t>    </a:t>
            </a:r>
            <a:r>
              <a:rPr lang="en-US" sz="2100" dirty="0" err="1"/>
              <a:t>C</a:t>
            </a:r>
            <a:r>
              <a:rPr lang="en-US" sz="2100" dirty="0" err="1">
                <a:solidFill>
                  <a:srgbClr val="999999"/>
                </a:solidFill>
              </a:rPr>
              <a:t>.</a:t>
            </a:r>
            <a:r>
              <a:rPr lang="en-US" sz="2100" dirty="0" err="1">
                <a:solidFill>
                  <a:srgbClr val="DD4A68"/>
                </a:solidFill>
              </a:rPr>
              <a:t>precede</a:t>
            </a:r>
            <a:r>
              <a:rPr lang="en-US" sz="2100" dirty="0">
                <a:solidFill>
                  <a:srgbClr val="999999"/>
                </a:solidFill>
              </a:rPr>
              <a:t>(</a:t>
            </a:r>
            <a:r>
              <a:rPr lang="en-US" sz="2100" dirty="0"/>
              <a:t>D</a:t>
            </a:r>
            <a:r>
              <a:rPr lang="en-US" sz="2100" dirty="0">
                <a:solidFill>
                  <a:srgbClr val="999999"/>
                </a:solidFill>
              </a:rPr>
              <a:t>);</a:t>
            </a:r>
            <a:r>
              <a:rPr lang="en-US" sz="2100" dirty="0"/>
              <a:t>   </a:t>
            </a:r>
            <a:r>
              <a:rPr lang="en-US" sz="2100" dirty="0">
                <a:solidFill>
                  <a:srgbClr val="708090"/>
                </a:solidFill>
              </a:rPr>
              <a:t>// C runs before D </a:t>
            </a:r>
          </a:p>
          <a:p>
            <a:r>
              <a:rPr lang="en-US" sz="2100" dirty="0">
                <a:solidFill>
                  <a:srgbClr val="708090"/>
                </a:solidFill>
              </a:rPr>
              <a:t>    </a:t>
            </a:r>
            <a:r>
              <a:rPr lang="en-US" sz="2100" dirty="0" err="1"/>
              <a:t>tf</a:t>
            </a:r>
            <a:r>
              <a:rPr lang="en-US" sz="2100" dirty="0">
                <a:solidFill>
                  <a:srgbClr val="9A6E3A"/>
                </a:solidFill>
              </a:rPr>
              <a:t>::</a:t>
            </a:r>
            <a:r>
              <a:rPr lang="en-US" sz="2100" dirty="0">
                <a:solidFill>
                  <a:srgbClr val="DD4A68"/>
                </a:solidFill>
              </a:rPr>
              <a:t>Executor</a:t>
            </a:r>
            <a:r>
              <a:rPr lang="en-US" sz="2100" dirty="0">
                <a:solidFill>
                  <a:srgbClr val="999999"/>
                </a:solidFill>
              </a:rPr>
              <a:t>().</a:t>
            </a:r>
            <a:r>
              <a:rPr lang="en-US" sz="2100" dirty="0">
                <a:solidFill>
                  <a:srgbClr val="DD4A68"/>
                </a:solidFill>
              </a:rPr>
              <a:t>run</a:t>
            </a:r>
            <a:r>
              <a:rPr lang="en-US" sz="2100" dirty="0">
                <a:solidFill>
                  <a:srgbClr val="999999"/>
                </a:solidFill>
              </a:rPr>
              <a:t>(</a:t>
            </a:r>
            <a:r>
              <a:rPr lang="en-US" sz="2100" dirty="0" err="1"/>
              <a:t>tf</a:t>
            </a:r>
            <a:r>
              <a:rPr lang="en-US" sz="2100" dirty="0">
                <a:solidFill>
                  <a:srgbClr val="999999"/>
                </a:solidFill>
              </a:rPr>
              <a:t>);</a:t>
            </a:r>
            <a:r>
              <a:rPr lang="en-US" sz="2100" dirty="0"/>
              <a:t> </a:t>
            </a:r>
          </a:p>
          <a:p>
            <a:r>
              <a:rPr lang="en-US" sz="2100" dirty="0">
                <a:solidFill>
                  <a:srgbClr val="0077AA"/>
                </a:solidFill>
              </a:rPr>
              <a:t>    return</a:t>
            </a:r>
            <a:r>
              <a:rPr lang="en-US" sz="2100" dirty="0"/>
              <a:t> </a:t>
            </a:r>
            <a:r>
              <a:rPr lang="en-US" sz="2100" dirty="0">
                <a:solidFill>
                  <a:srgbClr val="990055"/>
                </a:solidFill>
              </a:rPr>
              <a:t>0</a:t>
            </a:r>
            <a:r>
              <a:rPr lang="en-US" sz="2100" dirty="0">
                <a:solidFill>
                  <a:srgbClr val="999999"/>
                </a:solidFill>
              </a:rPr>
              <a:t>;</a:t>
            </a:r>
            <a:r>
              <a:rPr lang="en-US" sz="2100" dirty="0"/>
              <a:t> </a:t>
            </a:r>
          </a:p>
          <a:p>
            <a:r>
              <a:rPr lang="en-US" sz="2100" dirty="0">
                <a:solidFill>
                  <a:srgbClr val="999999"/>
                </a:solidFill>
              </a:rPr>
              <a:t>}</a:t>
            </a:r>
            <a:endParaRPr lang="en-US" sz="2100" dirty="0"/>
          </a:p>
        </p:txBody>
      </p:sp>
      <p:sp>
        <p:nvSpPr>
          <p:cNvPr id="8" name="TextBox 7">
            <a:extLst>
              <a:ext uri="{FF2B5EF4-FFF2-40B4-BE49-F238E27FC236}">
                <a16:creationId xmlns:a16="http://schemas.microsoft.com/office/drawing/2014/main" id="{31B43C6D-7E01-FC41-8E8F-777E10007B2F}"/>
              </a:ext>
            </a:extLst>
          </p:cNvPr>
          <p:cNvSpPr txBox="1"/>
          <p:nvPr/>
        </p:nvSpPr>
        <p:spPr>
          <a:xfrm>
            <a:off x="5373053" y="2618172"/>
            <a:ext cx="3142297" cy="1015663"/>
          </a:xfrm>
          <a:prstGeom prst="rect">
            <a:avLst/>
          </a:prstGeom>
          <a:noFill/>
          <a:ln w="38100">
            <a:solidFill>
              <a:srgbClr val="FF0000"/>
            </a:solidFill>
          </a:ln>
        </p:spPr>
        <p:txBody>
          <a:bodyPr wrap="square" rtlCol="0">
            <a:spAutoFit/>
          </a:bodyPr>
          <a:lstStyle/>
          <a:p>
            <a:r>
              <a:rPr lang="en-US" sz="2000" i="1" dirty="0"/>
              <a:t>Step 1: </a:t>
            </a:r>
          </a:p>
          <a:p>
            <a:r>
              <a:rPr lang="en-US" sz="2000" i="1" dirty="0"/>
              <a:t> - Create a </a:t>
            </a:r>
            <a:r>
              <a:rPr lang="en-US" sz="2000" i="1" dirty="0" err="1"/>
              <a:t>taskflow</a:t>
            </a:r>
            <a:r>
              <a:rPr lang="en-US" sz="2000" i="1" dirty="0"/>
              <a:t> object</a:t>
            </a:r>
          </a:p>
          <a:p>
            <a:r>
              <a:rPr lang="en-US" sz="2000" i="1" dirty="0"/>
              <a:t> - Create tasks</a:t>
            </a:r>
          </a:p>
        </p:txBody>
      </p:sp>
      <p:sp>
        <p:nvSpPr>
          <p:cNvPr id="12" name="Right Brace 11">
            <a:extLst>
              <a:ext uri="{FF2B5EF4-FFF2-40B4-BE49-F238E27FC236}">
                <a16:creationId xmlns:a16="http://schemas.microsoft.com/office/drawing/2014/main" id="{04FB8249-44BE-E445-8BEE-5E3A6AB78B9E}"/>
              </a:ext>
            </a:extLst>
          </p:cNvPr>
          <p:cNvSpPr/>
          <p:nvPr/>
        </p:nvSpPr>
        <p:spPr>
          <a:xfrm>
            <a:off x="4786313" y="2000250"/>
            <a:ext cx="385164" cy="1843088"/>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F026893C-ABD1-344B-80FC-19CA1ECC411D}"/>
              </a:ext>
            </a:extLst>
          </p:cNvPr>
          <p:cNvSpPr txBox="1"/>
          <p:nvPr/>
        </p:nvSpPr>
        <p:spPr>
          <a:xfrm>
            <a:off x="5373053" y="4463386"/>
            <a:ext cx="3142297" cy="707886"/>
          </a:xfrm>
          <a:prstGeom prst="rect">
            <a:avLst/>
          </a:prstGeom>
          <a:noFill/>
          <a:ln w="38100">
            <a:solidFill>
              <a:srgbClr val="FF0000"/>
            </a:solidFill>
          </a:ln>
        </p:spPr>
        <p:txBody>
          <a:bodyPr wrap="square" rtlCol="0">
            <a:spAutoFit/>
          </a:bodyPr>
          <a:lstStyle/>
          <a:p>
            <a:r>
              <a:rPr lang="en-US" sz="2000" i="1" dirty="0"/>
              <a:t>Step 2: </a:t>
            </a:r>
          </a:p>
          <a:p>
            <a:r>
              <a:rPr lang="en-US" sz="2000" i="1" dirty="0"/>
              <a:t> - Add task dependencies</a:t>
            </a:r>
          </a:p>
        </p:txBody>
      </p:sp>
      <p:sp>
        <p:nvSpPr>
          <p:cNvPr id="14" name="Right Brace 13">
            <a:extLst>
              <a:ext uri="{FF2B5EF4-FFF2-40B4-BE49-F238E27FC236}">
                <a16:creationId xmlns:a16="http://schemas.microsoft.com/office/drawing/2014/main" id="{758C08F4-4399-6547-8B11-887D6F0CB2C0}"/>
              </a:ext>
            </a:extLst>
          </p:cNvPr>
          <p:cNvSpPr/>
          <p:nvPr/>
        </p:nvSpPr>
        <p:spPr>
          <a:xfrm>
            <a:off x="4786313" y="4286250"/>
            <a:ext cx="385164" cy="116711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631158F-D091-654D-B052-59D3D922C4C7}"/>
              </a:ext>
            </a:extLst>
          </p:cNvPr>
          <p:cNvSpPr txBox="1"/>
          <p:nvPr/>
        </p:nvSpPr>
        <p:spPr>
          <a:xfrm>
            <a:off x="5373053" y="5666730"/>
            <a:ext cx="3142297" cy="707886"/>
          </a:xfrm>
          <a:prstGeom prst="rect">
            <a:avLst/>
          </a:prstGeom>
          <a:noFill/>
          <a:ln w="38100">
            <a:solidFill>
              <a:srgbClr val="FF0000"/>
            </a:solidFill>
          </a:ln>
        </p:spPr>
        <p:txBody>
          <a:bodyPr wrap="square" rtlCol="0">
            <a:spAutoFit/>
          </a:bodyPr>
          <a:lstStyle/>
          <a:p>
            <a:r>
              <a:rPr lang="en-US" sz="2000" i="1" dirty="0"/>
              <a:t>Step 3: </a:t>
            </a:r>
          </a:p>
          <a:p>
            <a:r>
              <a:rPr lang="en-US" sz="2000" i="1" dirty="0"/>
              <a:t> - Create an executor to run</a:t>
            </a:r>
          </a:p>
        </p:txBody>
      </p:sp>
      <p:cxnSp>
        <p:nvCxnSpPr>
          <p:cNvPr id="17" name="Elbow Connector 16">
            <a:extLst>
              <a:ext uri="{FF2B5EF4-FFF2-40B4-BE49-F238E27FC236}">
                <a16:creationId xmlns:a16="http://schemas.microsoft.com/office/drawing/2014/main" id="{7F2ECC39-9586-8943-B372-5DD07B443F55}"/>
              </a:ext>
            </a:extLst>
          </p:cNvPr>
          <p:cNvCxnSpPr/>
          <p:nvPr/>
        </p:nvCxnSpPr>
        <p:spPr>
          <a:xfrm rot="10800000">
            <a:off x="3371851" y="5700713"/>
            <a:ext cx="2001203" cy="443694"/>
          </a:xfrm>
          <a:prstGeom prst="bent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E4803D19-C09B-FA4C-B190-FC42F889FA15}"/>
              </a:ext>
            </a:extLst>
          </p:cNvPr>
          <p:cNvPicPr>
            <a:picLocks noChangeAspect="1"/>
          </p:cNvPicPr>
          <p:nvPr/>
        </p:nvPicPr>
        <p:blipFill>
          <a:blip r:embed="rId3"/>
          <a:stretch>
            <a:fillRect/>
          </a:stretch>
        </p:blipFill>
        <p:spPr>
          <a:xfrm>
            <a:off x="5511180" y="1203340"/>
            <a:ext cx="2927192" cy="1183333"/>
          </a:xfrm>
          <a:prstGeom prst="rect">
            <a:avLst/>
          </a:prstGeom>
        </p:spPr>
      </p:pic>
    </p:spTree>
    <p:extLst>
      <p:ext uri="{BB962C8B-B14F-4D97-AF65-F5344CB8AC3E}">
        <p14:creationId xmlns:p14="http://schemas.microsoft.com/office/powerpoint/2010/main" val="1574065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77FD30-BF4F-DD41-B6FD-8D3A7E87F359}"/>
              </a:ext>
            </a:extLst>
          </p:cNvPr>
          <p:cNvSpPr>
            <a:spLocks noGrp="1"/>
          </p:cNvSpPr>
          <p:nvPr>
            <p:ph type="sldNum" sz="quarter" idx="12"/>
          </p:nvPr>
        </p:nvSpPr>
        <p:spPr/>
        <p:txBody>
          <a:bodyPr/>
          <a:lstStyle/>
          <a:p>
            <a:fld id="{4E77BC79-9480-1042-96E1-82B94DA0811E}" type="slidenum">
              <a:rPr lang="en-US" smtClean="0"/>
              <a:t>12</a:t>
            </a:fld>
            <a:endParaRPr lang="en-US" dirty="0"/>
          </a:p>
        </p:txBody>
      </p:sp>
      <p:sp>
        <p:nvSpPr>
          <p:cNvPr id="3" name="Title 2">
            <a:extLst>
              <a:ext uri="{FF2B5EF4-FFF2-40B4-BE49-F238E27FC236}">
                <a16:creationId xmlns:a16="http://schemas.microsoft.com/office/drawing/2014/main" id="{F2B4D4D5-A03B-3D4D-978F-7E96511A6E8F}"/>
              </a:ext>
            </a:extLst>
          </p:cNvPr>
          <p:cNvSpPr>
            <a:spLocks noGrp="1"/>
          </p:cNvSpPr>
          <p:nvPr>
            <p:ph type="title"/>
          </p:nvPr>
        </p:nvSpPr>
        <p:spPr/>
        <p:txBody>
          <a:bodyPr/>
          <a:lstStyle/>
          <a:p>
            <a:r>
              <a:rPr lang="en-US" dirty="0"/>
              <a:t>Multiple Ways to Create a Task</a:t>
            </a:r>
          </a:p>
        </p:txBody>
      </p:sp>
      <p:sp>
        <p:nvSpPr>
          <p:cNvPr id="5" name="Rectangle 4">
            <a:extLst>
              <a:ext uri="{FF2B5EF4-FFF2-40B4-BE49-F238E27FC236}">
                <a16:creationId xmlns:a16="http://schemas.microsoft.com/office/drawing/2014/main" id="{F061839F-99CC-554F-A491-D9E1800832E2}"/>
              </a:ext>
            </a:extLst>
          </p:cNvPr>
          <p:cNvSpPr/>
          <p:nvPr/>
        </p:nvSpPr>
        <p:spPr>
          <a:xfrm>
            <a:off x="628650" y="1325786"/>
            <a:ext cx="7685124" cy="5262979"/>
          </a:xfrm>
          <a:prstGeom prst="rect">
            <a:avLst/>
          </a:prstGeom>
        </p:spPr>
        <p:txBody>
          <a:bodyPr wrap="square">
            <a:spAutoFit/>
          </a:bodyPr>
          <a:lstStyle/>
          <a:p>
            <a:r>
              <a:rPr lang="en-US" sz="2100" dirty="0">
                <a:solidFill>
                  <a:srgbClr val="708090"/>
                </a:solidFill>
              </a:rPr>
              <a:t>// Create tasks one by one</a:t>
            </a:r>
            <a:endParaRPr lang="en-US" sz="2100" dirty="0"/>
          </a:p>
          <a:p>
            <a:r>
              <a:rPr lang="en-US" sz="2100" dirty="0" err="1"/>
              <a:t>tf:Task</a:t>
            </a:r>
            <a:r>
              <a:rPr lang="en-US" sz="2100" dirty="0"/>
              <a:t> A </a:t>
            </a:r>
            <a:r>
              <a:rPr lang="en-US" sz="2100" dirty="0">
                <a:solidFill>
                  <a:srgbClr val="9A6E3A"/>
                </a:solidFill>
              </a:rPr>
              <a:t>=</a:t>
            </a:r>
            <a:r>
              <a:rPr lang="en-US" sz="2100" dirty="0"/>
              <a:t> </a:t>
            </a:r>
            <a:r>
              <a:rPr lang="en-US" sz="2100" dirty="0" err="1"/>
              <a:t>tf</a:t>
            </a:r>
            <a:r>
              <a:rPr lang="en-US" sz="2100" dirty="0" err="1">
                <a:solidFill>
                  <a:srgbClr val="999999"/>
                </a:solidFill>
              </a:rPr>
              <a:t>.</a:t>
            </a:r>
            <a:r>
              <a:rPr lang="en-US" sz="2100" dirty="0" err="1">
                <a:solidFill>
                  <a:srgbClr val="DD4A68"/>
                </a:solidFill>
              </a:rPr>
              <a:t>emplace</a:t>
            </a:r>
            <a:r>
              <a:rPr lang="en-US" sz="2100" dirty="0">
                <a:solidFill>
                  <a:srgbClr val="999999"/>
                </a:solidFill>
              </a:rPr>
              <a:t>([]</a:t>
            </a:r>
            <a:r>
              <a:rPr lang="en-US" sz="2100" dirty="0"/>
              <a:t> </a:t>
            </a:r>
            <a:r>
              <a:rPr lang="en-US" sz="2100" dirty="0">
                <a:solidFill>
                  <a:srgbClr val="999999"/>
                </a:solidFill>
              </a:rPr>
              <a:t>()</a:t>
            </a:r>
            <a:r>
              <a:rPr lang="en-US" sz="2100" dirty="0"/>
              <a:t> </a:t>
            </a:r>
            <a:r>
              <a:rPr lang="en-US" sz="2100" dirty="0">
                <a:solidFill>
                  <a:srgbClr val="999999"/>
                </a:solidFill>
              </a:rPr>
              <a:t>{</a:t>
            </a:r>
            <a:r>
              <a:rPr lang="en-US" sz="2100" dirty="0"/>
              <a:t> std</a:t>
            </a:r>
            <a:r>
              <a:rPr lang="en-US" sz="2100" dirty="0">
                <a:solidFill>
                  <a:srgbClr val="9A6E3A"/>
                </a:solidFill>
              </a:rPr>
              <a:t>::</a:t>
            </a:r>
            <a:r>
              <a:rPr lang="en-US" sz="2100" dirty="0" err="1"/>
              <a:t>cout</a:t>
            </a:r>
            <a:r>
              <a:rPr lang="en-US" sz="2100" dirty="0"/>
              <a:t> </a:t>
            </a:r>
            <a:r>
              <a:rPr lang="en-US" sz="2100" dirty="0">
                <a:solidFill>
                  <a:srgbClr val="9A6E3A"/>
                </a:solidFill>
              </a:rPr>
              <a:t>&lt;&lt;</a:t>
            </a:r>
            <a:r>
              <a:rPr lang="en-US" sz="2100" dirty="0"/>
              <a:t> </a:t>
            </a:r>
            <a:r>
              <a:rPr lang="en-US" sz="2100" dirty="0">
                <a:solidFill>
                  <a:srgbClr val="669900"/>
                </a:solidFill>
              </a:rPr>
              <a:t>"</a:t>
            </a:r>
            <a:r>
              <a:rPr lang="en-US" sz="2100" dirty="0" err="1">
                <a:solidFill>
                  <a:srgbClr val="669900"/>
                </a:solidFill>
              </a:rPr>
              <a:t>TaskA</a:t>
            </a:r>
            <a:r>
              <a:rPr lang="en-US" sz="2100" dirty="0">
                <a:solidFill>
                  <a:srgbClr val="669900"/>
                </a:solidFill>
              </a:rPr>
              <a:t>\n"</a:t>
            </a:r>
            <a:r>
              <a:rPr lang="en-US" sz="2100" dirty="0">
                <a:solidFill>
                  <a:srgbClr val="999999"/>
                </a:solidFill>
              </a:rPr>
              <a:t>;</a:t>
            </a:r>
            <a:r>
              <a:rPr lang="en-US" sz="2100" dirty="0"/>
              <a:t> </a:t>
            </a:r>
            <a:r>
              <a:rPr lang="en-US" sz="2100" dirty="0">
                <a:solidFill>
                  <a:srgbClr val="999999"/>
                </a:solidFill>
              </a:rPr>
              <a:t>});</a:t>
            </a:r>
          </a:p>
          <a:p>
            <a:r>
              <a:rPr lang="en-US" sz="2100" dirty="0" err="1"/>
              <a:t>tf:Task</a:t>
            </a:r>
            <a:r>
              <a:rPr lang="en-US" sz="2100" dirty="0"/>
              <a:t> B </a:t>
            </a:r>
            <a:r>
              <a:rPr lang="en-US" sz="2100" dirty="0">
                <a:solidFill>
                  <a:srgbClr val="9A6E3A"/>
                </a:solidFill>
              </a:rPr>
              <a:t>=</a:t>
            </a:r>
            <a:r>
              <a:rPr lang="en-US" sz="2100" dirty="0"/>
              <a:t> </a:t>
            </a:r>
            <a:r>
              <a:rPr lang="en-US" sz="2100" dirty="0" err="1"/>
              <a:t>tf</a:t>
            </a:r>
            <a:r>
              <a:rPr lang="en-US" sz="2100" dirty="0" err="1">
                <a:solidFill>
                  <a:srgbClr val="999999"/>
                </a:solidFill>
              </a:rPr>
              <a:t>.</a:t>
            </a:r>
            <a:r>
              <a:rPr lang="en-US" sz="2100" dirty="0" err="1">
                <a:solidFill>
                  <a:srgbClr val="DD4A68"/>
                </a:solidFill>
              </a:rPr>
              <a:t>emplace</a:t>
            </a:r>
            <a:r>
              <a:rPr lang="en-US" sz="2100" dirty="0">
                <a:solidFill>
                  <a:srgbClr val="999999"/>
                </a:solidFill>
              </a:rPr>
              <a:t>([]</a:t>
            </a:r>
            <a:r>
              <a:rPr lang="en-US" sz="2100" dirty="0"/>
              <a:t> </a:t>
            </a:r>
            <a:r>
              <a:rPr lang="en-US" sz="2100" dirty="0">
                <a:solidFill>
                  <a:srgbClr val="999999"/>
                </a:solidFill>
              </a:rPr>
              <a:t>()</a:t>
            </a:r>
            <a:r>
              <a:rPr lang="en-US" sz="2100" dirty="0"/>
              <a:t> </a:t>
            </a:r>
            <a:r>
              <a:rPr lang="en-US" sz="2100" dirty="0">
                <a:solidFill>
                  <a:srgbClr val="999999"/>
                </a:solidFill>
              </a:rPr>
              <a:t>{</a:t>
            </a:r>
            <a:r>
              <a:rPr lang="en-US" sz="2100" dirty="0"/>
              <a:t> std</a:t>
            </a:r>
            <a:r>
              <a:rPr lang="en-US" sz="2100" dirty="0">
                <a:solidFill>
                  <a:srgbClr val="9A6E3A"/>
                </a:solidFill>
              </a:rPr>
              <a:t>::</a:t>
            </a:r>
            <a:r>
              <a:rPr lang="en-US" sz="2100" dirty="0" err="1"/>
              <a:t>cout</a:t>
            </a:r>
            <a:r>
              <a:rPr lang="en-US" sz="2100" dirty="0"/>
              <a:t> </a:t>
            </a:r>
            <a:r>
              <a:rPr lang="en-US" sz="2100" dirty="0">
                <a:solidFill>
                  <a:srgbClr val="9A6E3A"/>
                </a:solidFill>
              </a:rPr>
              <a:t>&lt;&lt;</a:t>
            </a:r>
            <a:r>
              <a:rPr lang="en-US" sz="2100" dirty="0"/>
              <a:t> </a:t>
            </a:r>
            <a:r>
              <a:rPr lang="en-US" sz="2100" dirty="0">
                <a:solidFill>
                  <a:srgbClr val="669900"/>
                </a:solidFill>
              </a:rPr>
              <a:t>"</a:t>
            </a:r>
            <a:r>
              <a:rPr lang="en-US" sz="2100" dirty="0" err="1">
                <a:solidFill>
                  <a:srgbClr val="669900"/>
                </a:solidFill>
              </a:rPr>
              <a:t>TaskB</a:t>
            </a:r>
            <a:r>
              <a:rPr lang="en-US" sz="2100" dirty="0">
                <a:solidFill>
                  <a:srgbClr val="669900"/>
                </a:solidFill>
              </a:rPr>
              <a:t>\n"</a:t>
            </a:r>
            <a:r>
              <a:rPr lang="en-US" sz="2100" dirty="0">
                <a:solidFill>
                  <a:srgbClr val="999999"/>
                </a:solidFill>
              </a:rPr>
              <a:t>;</a:t>
            </a:r>
            <a:r>
              <a:rPr lang="en-US" sz="2100" dirty="0"/>
              <a:t> </a:t>
            </a:r>
            <a:r>
              <a:rPr lang="en-US" sz="2100" dirty="0">
                <a:solidFill>
                  <a:srgbClr val="999999"/>
                </a:solidFill>
              </a:rPr>
              <a:t>});</a:t>
            </a:r>
            <a:endParaRPr lang="en-US" sz="2100" dirty="0"/>
          </a:p>
          <a:p>
            <a:endParaRPr lang="en-US" sz="2100" dirty="0"/>
          </a:p>
          <a:p>
            <a:r>
              <a:rPr lang="en-US" sz="2100" dirty="0">
                <a:solidFill>
                  <a:srgbClr val="708090"/>
                </a:solidFill>
              </a:rPr>
              <a:t>// Create multiple tasks at one time</a:t>
            </a:r>
            <a:endParaRPr lang="en-US" sz="2100" dirty="0"/>
          </a:p>
          <a:p>
            <a:r>
              <a:rPr lang="en-US" sz="2100" dirty="0">
                <a:solidFill>
                  <a:srgbClr val="0077AA"/>
                </a:solidFill>
              </a:rPr>
              <a:t>auto</a:t>
            </a:r>
            <a:r>
              <a:rPr lang="en-US" sz="2100" dirty="0"/>
              <a:t> </a:t>
            </a:r>
            <a:r>
              <a:rPr lang="en-US" sz="2100" dirty="0">
                <a:solidFill>
                  <a:srgbClr val="999999"/>
                </a:solidFill>
              </a:rPr>
              <a:t>[</a:t>
            </a:r>
            <a:r>
              <a:rPr lang="en-US" sz="2100" dirty="0"/>
              <a:t>A</a:t>
            </a:r>
            <a:r>
              <a:rPr lang="en-US" sz="2100" dirty="0">
                <a:solidFill>
                  <a:srgbClr val="999999"/>
                </a:solidFill>
              </a:rPr>
              <a:t>,</a:t>
            </a:r>
            <a:r>
              <a:rPr lang="en-US" sz="2100" dirty="0"/>
              <a:t> B</a:t>
            </a:r>
            <a:r>
              <a:rPr lang="en-US" sz="2100" dirty="0">
                <a:solidFill>
                  <a:srgbClr val="999999"/>
                </a:solidFill>
              </a:rPr>
              <a:t>]</a:t>
            </a:r>
            <a:r>
              <a:rPr lang="en-US" sz="2100" dirty="0"/>
              <a:t> </a:t>
            </a:r>
            <a:r>
              <a:rPr lang="en-US" sz="2100" dirty="0">
                <a:solidFill>
                  <a:srgbClr val="9A6E3A"/>
                </a:solidFill>
              </a:rPr>
              <a:t>=</a:t>
            </a:r>
            <a:r>
              <a:rPr lang="en-US" sz="2100" dirty="0"/>
              <a:t> </a:t>
            </a:r>
            <a:r>
              <a:rPr lang="en-US" sz="2100" dirty="0" err="1"/>
              <a:t>tf</a:t>
            </a:r>
            <a:r>
              <a:rPr lang="en-US" sz="2100" dirty="0" err="1">
                <a:solidFill>
                  <a:srgbClr val="999999"/>
                </a:solidFill>
              </a:rPr>
              <a:t>.</a:t>
            </a:r>
            <a:r>
              <a:rPr lang="en-US" sz="2100" dirty="0" err="1">
                <a:solidFill>
                  <a:srgbClr val="DD4A68"/>
                </a:solidFill>
              </a:rPr>
              <a:t>emplace</a:t>
            </a:r>
            <a:r>
              <a:rPr lang="en-US" sz="2100" dirty="0">
                <a:solidFill>
                  <a:srgbClr val="999999"/>
                </a:solidFill>
              </a:rPr>
              <a:t>(</a:t>
            </a:r>
            <a:r>
              <a:rPr lang="en-US" sz="2100" dirty="0"/>
              <a:t> </a:t>
            </a:r>
          </a:p>
          <a:p>
            <a:r>
              <a:rPr lang="en-US" sz="2100" dirty="0">
                <a:solidFill>
                  <a:srgbClr val="999999"/>
                </a:solidFill>
              </a:rPr>
              <a:t>    []</a:t>
            </a:r>
            <a:r>
              <a:rPr lang="en-US" sz="2100" dirty="0"/>
              <a:t> </a:t>
            </a:r>
            <a:r>
              <a:rPr lang="en-US" sz="2100" dirty="0">
                <a:solidFill>
                  <a:srgbClr val="999999"/>
                </a:solidFill>
              </a:rPr>
              <a:t>()</a:t>
            </a:r>
            <a:r>
              <a:rPr lang="en-US" sz="2100" dirty="0"/>
              <a:t> </a:t>
            </a:r>
            <a:r>
              <a:rPr lang="en-US" sz="2100" dirty="0">
                <a:solidFill>
                  <a:srgbClr val="999999"/>
                </a:solidFill>
              </a:rPr>
              <a:t>{</a:t>
            </a:r>
            <a:r>
              <a:rPr lang="en-US" sz="2100" dirty="0"/>
              <a:t> std</a:t>
            </a:r>
            <a:r>
              <a:rPr lang="en-US" sz="2100" dirty="0">
                <a:solidFill>
                  <a:srgbClr val="9A6E3A"/>
                </a:solidFill>
              </a:rPr>
              <a:t>::</a:t>
            </a:r>
            <a:r>
              <a:rPr lang="en-US" sz="2100" dirty="0" err="1"/>
              <a:t>cout</a:t>
            </a:r>
            <a:r>
              <a:rPr lang="en-US" sz="2100" dirty="0"/>
              <a:t> </a:t>
            </a:r>
            <a:r>
              <a:rPr lang="en-US" sz="2100" dirty="0">
                <a:solidFill>
                  <a:srgbClr val="9A6E3A"/>
                </a:solidFill>
              </a:rPr>
              <a:t>&lt;&lt;</a:t>
            </a:r>
            <a:r>
              <a:rPr lang="en-US" sz="2100" dirty="0"/>
              <a:t> </a:t>
            </a:r>
            <a:r>
              <a:rPr lang="en-US" sz="2100" dirty="0">
                <a:solidFill>
                  <a:srgbClr val="669900"/>
                </a:solidFill>
              </a:rPr>
              <a:t>"</a:t>
            </a:r>
            <a:r>
              <a:rPr lang="en-US" sz="2100" dirty="0" err="1">
                <a:solidFill>
                  <a:srgbClr val="669900"/>
                </a:solidFill>
              </a:rPr>
              <a:t>TaskA</a:t>
            </a:r>
            <a:r>
              <a:rPr lang="en-US" sz="2100" dirty="0">
                <a:solidFill>
                  <a:srgbClr val="669900"/>
                </a:solidFill>
              </a:rPr>
              <a:t>\n"</a:t>
            </a:r>
            <a:r>
              <a:rPr lang="en-US" sz="2100" dirty="0">
                <a:solidFill>
                  <a:srgbClr val="999999"/>
                </a:solidFill>
              </a:rPr>
              <a:t>;</a:t>
            </a:r>
            <a:r>
              <a:rPr lang="en-US" sz="2100" dirty="0"/>
              <a:t> </a:t>
            </a:r>
            <a:r>
              <a:rPr lang="en-US" sz="2100" dirty="0">
                <a:solidFill>
                  <a:srgbClr val="999999"/>
                </a:solidFill>
              </a:rPr>
              <a:t>}</a:t>
            </a:r>
          </a:p>
          <a:p>
            <a:r>
              <a:rPr lang="en-US" sz="2100" dirty="0">
                <a:solidFill>
                  <a:srgbClr val="999999"/>
                </a:solidFill>
              </a:rPr>
              <a:t>    []</a:t>
            </a:r>
            <a:r>
              <a:rPr lang="en-US" sz="2100" dirty="0"/>
              <a:t> </a:t>
            </a:r>
            <a:r>
              <a:rPr lang="en-US" sz="2100" dirty="0">
                <a:solidFill>
                  <a:srgbClr val="999999"/>
                </a:solidFill>
              </a:rPr>
              <a:t>()</a:t>
            </a:r>
            <a:r>
              <a:rPr lang="en-US" sz="2100" dirty="0"/>
              <a:t> </a:t>
            </a:r>
            <a:r>
              <a:rPr lang="en-US" sz="2100" dirty="0">
                <a:solidFill>
                  <a:srgbClr val="999999"/>
                </a:solidFill>
              </a:rPr>
              <a:t>{</a:t>
            </a:r>
            <a:r>
              <a:rPr lang="en-US" sz="2100" dirty="0"/>
              <a:t> std</a:t>
            </a:r>
            <a:r>
              <a:rPr lang="en-US" sz="2100" dirty="0">
                <a:solidFill>
                  <a:srgbClr val="9A6E3A"/>
                </a:solidFill>
              </a:rPr>
              <a:t>::</a:t>
            </a:r>
            <a:r>
              <a:rPr lang="en-US" sz="2100" dirty="0" err="1"/>
              <a:t>cout</a:t>
            </a:r>
            <a:r>
              <a:rPr lang="en-US" sz="2100" dirty="0"/>
              <a:t> </a:t>
            </a:r>
            <a:r>
              <a:rPr lang="en-US" sz="2100" dirty="0">
                <a:solidFill>
                  <a:srgbClr val="9A6E3A"/>
                </a:solidFill>
              </a:rPr>
              <a:t>&lt;&lt;</a:t>
            </a:r>
            <a:r>
              <a:rPr lang="en-US" sz="2100" dirty="0"/>
              <a:t> </a:t>
            </a:r>
            <a:r>
              <a:rPr lang="en-US" sz="2100" dirty="0">
                <a:solidFill>
                  <a:srgbClr val="669900"/>
                </a:solidFill>
              </a:rPr>
              <a:t>"</a:t>
            </a:r>
            <a:r>
              <a:rPr lang="en-US" sz="2100" dirty="0" err="1">
                <a:solidFill>
                  <a:srgbClr val="669900"/>
                </a:solidFill>
              </a:rPr>
              <a:t>TaskB</a:t>
            </a:r>
            <a:r>
              <a:rPr lang="en-US" sz="2100" dirty="0">
                <a:solidFill>
                  <a:srgbClr val="669900"/>
                </a:solidFill>
              </a:rPr>
              <a:t>\n"</a:t>
            </a:r>
            <a:r>
              <a:rPr lang="en-US" sz="2100" dirty="0">
                <a:solidFill>
                  <a:srgbClr val="999999"/>
                </a:solidFill>
              </a:rPr>
              <a:t>;</a:t>
            </a:r>
            <a:r>
              <a:rPr lang="en-US" sz="2100" dirty="0"/>
              <a:t> </a:t>
            </a:r>
            <a:r>
              <a:rPr lang="en-US" sz="2100" dirty="0">
                <a:solidFill>
                  <a:srgbClr val="999999"/>
                </a:solidFill>
              </a:rPr>
              <a:t>}</a:t>
            </a:r>
          </a:p>
          <a:p>
            <a:r>
              <a:rPr lang="en-US" sz="2100" dirty="0"/>
              <a:t>);</a:t>
            </a:r>
          </a:p>
          <a:p>
            <a:endParaRPr lang="en-US" sz="2100" dirty="0"/>
          </a:p>
          <a:p>
            <a:r>
              <a:rPr lang="en-US" sz="2100" dirty="0">
                <a:solidFill>
                  <a:srgbClr val="708090"/>
                </a:solidFill>
              </a:rPr>
              <a:t>// Create an empty task (</a:t>
            </a:r>
            <a:r>
              <a:rPr lang="en-US" sz="2100" dirty="0" err="1">
                <a:solidFill>
                  <a:srgbClr val="708090"/>
                </a:solidFill>
              </a:rPr>
              <a:t>placefolder</a:t>
            </a:r>
            <a:r>
              <a:rPr lang="en-US" sz="2100" dirty="0">
                <a:solidFill>
                  <a:srgbClr val="708090"/>
                </a:solidFill>
              </a:rPr>
              <a:t>)</a:t>
            </a:r>
            <a:endParaRPr lang="en-US" sz="2100" dirty="0"/>
          </a:p>
          <a:p>
            <a:r>
              <a:rPr lang="en-US" sz="2100" dirty="0" err="1"/>
              <a:t>tf:Task</a:t>
            </a:r>
            <a:r>
              <a:rPr lang="en-US" sz="2100" dirty="0"/>
              <a:t> empty </a:t>
            </a:r>
            <a:r>
              <a:rPr lang="en-US" sz="2100" dirty="0">
                <a:solidFill>
                  <a:srgbClr val="9A6E3A"/>
                </a:solidFill>
              </a:rPr>
              <a:t>=</a:t>
            </a:r>
            <a:r>
              <a:rPr lang="en-US" sz="2100" dirty="0"/>
              <a:t> </a:t>
            </a:r>
            <a:r>
              <a:rPr lang="en-US" sz="2100" dirty="0" err="1"/>
              <a:t>tf</a:t>
            </a:r>
            <a:r>
              <a:rPr lang="en-US" sz="2100" dirty="0" err="1">
                <a:solidFill>
                  <a:srgbClr val="999999"/>
                </a:solidFill>
              </a:rPr>
              <a:t>.</a:t>
            </a:r>
            <a:r>
              <a:rPr lang="en-US" sz="2100" dirty="0" err="1">
                <a:solidFill>
                  <a:srgbClr val="DD4A68"/>
                </a:solidFill>
              </a:rPr>
              <a:t>placeholder</a:t>
            </a:r>
            <a:r>
              <a:rPr lang="en-US" sz="2100" dirty="0">
                <a:solidFill>
                  <a:srgbClr val="999999"/>
                </a:solidFill>
              </a:rPr>
              <a:t>();</a:t>
            </a:r>
          </a:p>
          <a:p>
            <a:endParaRPr lang="en-US" sz="2100" dirty="0">
              <a:solidFill>
                <a:srgbClr val="999999"/>
              </a:solidFill>
            </a:endParaRPr>
          </a:p>
          <a:p>
            <a:r>
              <a:rPr lang="en-US" sz="2100" dirty="0">
                <a:solidFill>
                  <a:srgbClr val="708090"/>
                </a:solidFill>
              </a:rPr>
              <a:t>// Modify task attributes</a:t>
            </a:r>
          </a:p>
          <a:p>
            <a:r>
              <a:rPr lang="en-US" sz="2100" dirty="0" err="1"/>
              <a:t>empty.</a:t>
            </a:r>
            <a:r>
              <a:rPr lang="en-US" sz="2100" dirty="0" err="1">
                <a:solidFill>
                  <a:srgbClr val="DD4A68"/>
                </a:solidFill>
              </a:rPr>
              <a:t>name</a:t>
            </a:r>
            <a:r>
              <a:rPr lang="en-US" sz="2100" dirty="0">
                <a:solidFill>
                  <a:srgbClr val="999999"/>
                </a:solidFill>
              </a:rPr>
              <a:t>(</a:t>
            </a:r>
            <a:r>
              <a:rPr lang="en-US" sz="2100" dirty="0"/>
              <a:t>“empty task”</a:t>
            </a:r>
            <a:r>
              <a:rPr lang="en-US" sz="2100" dirty="0">
                <a:solidFill>
                  <a:srgbClr val="999999"/>
                </a:solidFill>
              </a:rPr>
              <a:t>)</a:t>
            </a:r>
            <a:r>
              <a:rPr lang="en-US" sz="2100" dirty="0"/>
              <a:t>;</a:t>
            </a:r>
          </a:p>
          <a:p>
            <a:r>
              <a:rPr lang="en-US" sz="2100" dirty="0" err="1"/>
              <a:t>empty.</a:t>
            </a:r>
            <a:r>
              <a:rPr lang="en-US" sz="2100" dirty="0" err="1">
                <a:solidFill>
                  <a:srgbClr val="DD4A68"/>
                </a:solidFill>
              </a:rPr>
              <a:t>work</a:t>
            </a:r>
            <a:r>
              <a:rPr lang="en-US" sz="2100" dirty="0">
                <a:solidFill>
                  <a:srgbClr val="999999"/>
                </a:solidFill>
              </a:rPr>
              <a:t>([]</a:t>
            </a:r>
            <a:r>
              <a:rPr lang="en-US" sz="2100" dirty="0"/>
              <a:t> </a:t>
            </a:r>
            <a:r>
              <a:rPr lang="en-US" sz="2100" dirty="0">
                <a:solidFill>
                  <a:srgbClr val="999999"/>
                </a:solidFill>
              </a:rPr>
              <a:t>()</a:t>
            </a:r>
            <a:r>
              <a:rPr lang="en-US" sz="2100" dirty="0"/>
              <a:t> </a:t>
            </a:r>
            <a:r>
              <a:rPr lang="en-US" sz="2100" dirty="0">
                <a:solidFill>
                  <a:srgbClr val="999999"/>
                </a:solidFill>
              </a:rPr>
              <a:t>{</a:t>
            </a:r>
            <a:r>
              <a:rPr lang="en-US" sz="2100" dirty="0"/>
              <a:t> std</a:t>
            </a:r>
            <a:r>
              <a:rPr lang="en-US" sz="2100" dirty="0">
                <a:solidFill>
                  <a:srgbClr val="9A6E3A"/>
                </a:solidFill>
              </a:rPr>
              <a:t>::</a:t>
            </a:r>
            <a:r>
              <a:rPr lang="en-US" sz="2100" dirty="0" err="1"/>
              <a:t>cout</a:t>
            </a:r>
            <a:r>
              <a:rPr lang="en-US" sz="2100" dirty="0"/>
              <a:t> </a:t>
            </a:r>
            <a:r>
              <a:rPr lang="en-US" sz="2100" dirty="0">
                <a:solidFill>
                  <a:srgbClr val="9A6E3A"/>
                </a:solidFill>
              </a:rPr>
              <a:t>&lt;&lt;</a:t>
            </a:r>
            <a:r>
              <a:rPr lang="en-US" sz="2100" dirty="0"/>
              <a:t> </a:t>
            </a:r>
            <a:r>
              <a:rPr lang="en-US" sz="2100" dirty="0">
                <a:solidFill>
                  <a:srgbClr val="669900"/>
                </a:solidFill>
              </a:rPr>
              <a:t>"</a:t>
            </a:r>
            <a:r>
              <a:rPr lang="en-US" sz="2100" dirty="0" err="1">
                <a:solidFill>
                  <a:srgbClr val="669900"/>
                </a:solidFill>
              </a:rPr>
              <a:t>TaskA</a:t>
            </a:r>
            <a:r>
              <a:rPr lang="en-US" sz="2100" dirty="0">
                <a:solidFill>
                  <a:srgbClr val="669900"/>
                </a:solidFill>
              </a:rPr>
              <a:t>\n"</a:t>
            </a:r>
            <a:r>
              <a:rPr lang="en-US" sz="2100" dirty="0">
                <a:solidFill>
                  <a:srgbClr val="999999"/>
                </a:solidFill>
              </a:rPr>
              <a:t>;</a:t>
            </a:r>
            <a:r>
              <a:rPr lang="en-US" sz="2100" dirty="0"/>
              <a:t> </a:t>
            </a:r>
            <a:r>
              <a:rPr lang="en-US" sz="2100" dirty="0">
                <a:solidFill>
                  <a:srgbClr val="999999"/>
                </a:solidFill>
              </a:rPr>
              <a:t>});</a:t>
            </a:r>
            <a:endParaRPr lang="en-US" sz="2100" dirty="0"/>
          </a:p>
        </p:txBody>
      </p:sp>
      <p:sp>
        <p:nvSpPr>
          <p:cNvPr id="9" name="TextBox 8">
            <a:extLst>
              <a:ext uri="{FF2B5EF4-FFF2-40B4-BE49-F238E27FC236}">
                <a16:creationId xmlns:a16="http://schemas.microsoft.com/office/drawing/2014/main" id="{96703872-DCB5-2F43-8163-C2831DFC40D4}"/>
              </a:ext>
            </a:extLst>
          </p:cNvPr>
          <p:cNvSpPr txBox="1"/>
          <p:nvPr/>
        </p:nvSpPr>
        <p:spPr>
          <a:xfrm>
            <a:off x="5200649" y="3088948"/>
            <a:ext cx="3314701" cy="1015663"/>
          </a:xfrm>
          <a:prstGeom prst="rect">
            <a:avLst/>
          </a:prstGeom>
          <a:noFill/>
          <a:ln w="38100">
            <a:solidFill>
              <a:srgbClr val="FF0000"/>
            </a:solidFill>
          </a:ln>
        </p:spPr>
        <p:txBody>
          <a:bodyPr wrap="square" rtlCol="0">
            <a:spAutoFit/>
          </a:bodyPr>
          <a:lstStyle/>
          <a:p>
            <a:r>
              <a:rPr lang="en-US" sz="2000" i="1" dirty="0" err="1"/>
              <a:t>tf</a:t>
            </a:r>
            <a:r>
              <a:rPr lang="en-US" sz="2000" i="1" dirty="0"/>
              <a:t>::Task is a lightweight handle to let you access/modify a task’s attributes</a:t>
            </a:r>
          </a:p>
        </p:txBody>
      </p:sp>
    </p:spTree>
    <p:extLst>
      <p:ext uri="{BB962C8B-B14F-4D97-AF65-F5344CB8AC3E}">
        <p14:creationId xmlns:p14="http://schemas.microsoft.com/office/powerpoint/2010/main" val="1328314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C82998-E1F8-2949-ADC5-81FDB7D74E9B}"/>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523567AC-47FA-D343-B2BE-520E9F6F419A}"/>
              </a:ext>
            </a:extLst>
          </p:cNvPr>
          <p:cNvSpPr>
            <a:spLocks noGrp="1"/>
          </p:cNvSpPr>
          <p:nvPr>
            <p:ph type="title"/>
          </p:nvPr>
        </p:nvSpPr>
        <p:spPr/>
        <p:txBody>
          <a:bodyPr/>
          <a:lstStyle/>
          <a:p>
            <a:r>
              <a:rPr lang="en-US" dirty="0"/>
              <a:t>Add a Task Dependency</a:t>
            </a:r>
          </a:p>
        </p:txBody>
      </p:sp>
      <p:sp>
        <p:nvSpPr>
          <p:cNvPr id="6" name="Rectangle 5">
            <a:extLst>
              <a:ext uri="{FF2B5EF4-FFF2-40B4-BE49-F238E27FC236}">
                <a16:creationId xmlns:a16="http://schemas.microsoft.com/office/drawing/2014/main" id="{688A3CFD-55FE-8648-90C6-56B5DFCF2C96}"/>
              </a:ext>
            </a:extLst>
          </p:cNvPr>
          <p:cNvSpPr/>
          <p:nvPr/>
        </p:nvSpPr>
        <p:spPr>
          <a:xfrm>
            <a:off x="628650" y="1325786"/>
            <a:ext cx="7685124" cy="5262979"/>
          </a:xfrm>
          <a:prstGeom prst="rect">
            <a:avLst/>
          </a:prstGeom>
        </p:spPr>
        <p:txBody>
          <a:bodyPr wrap="square">
            <a:spAutoFit/>
          </a:bodyPr>
          <a:lstStyle/>
          <a:p>
            <a:r>
              <a:rPr lang="en-US" sz="2100" dirty="0">
                <a:solidFill>
                  <a:srgbClr val="708090"/>
                </a:solidFill>
              </a:rPr>
              <a:t>// Create two tasks A and B</a:t>
            </a:r>
            <a:endParaRPr lang="en-US" sz="2100" dirty="0"/>
          </a:p>
          <a:p>
            <a:r>
              <a:rPr lang="en-US" sz="2100" dirty="0" err="1"/>
              <a:t>tf:Task</a:t>
            </a:r>
            <a:r>
              <a:rPr lang="en-US" sz="2100" dirty="0"/>
              <a:t> A </a:t>
            </a:r>
            <a:r>
              <a:rPr lang="en-US" sz="2100" dirty="0">
                <a:solidFill>
                  <a:srgbClr val="9A6E3A"/>
                </a:solidFill>
              </a:rPr>
              <a:t>=</a:t>
            </a:r>
            <a:r>
              <a:rPr lang="en-US" sz="2100" dirty="0"/>
              <a:t> </a:t>
            </a:r>
            <a:r>
              <a:rPr lang="en-US" sz="2100" dirty="0" err="1"/>
              <a:t>tf</a:t>
            </a:r>
            <a:r>
              <a:rPr lang="en-US" sz="2100" dirty="0" err="1">
                <a:solidFill>
                  <a:srgbClr val="999999"/>
                </a:solidFill>
              </a:rPr>
              <a:t>.</a:t>
            </a:r>
            <a:r>
              <a:rPr lang="en-US" sz="2100" dirty="0" err="1">
                <a:solidFill>
                  <a:srgbClr val="DD4A68"/>
                </a:solidFill>
              </a:rPr>
              <a:t>emplace</a:t>
            </a:r>
            <a:r>
              <a:rPr lang="en-US" sz="2100" dirty="0">
                <a:solidFill>
                  <a:srgbClr val="999999"/>
                </a:solidFill>
              </a:rPr>
              <a:t>([]</a:t>
            </a:r>
            <a:r>
              <a:rPr lang="en-US" sz="2100" dirty="0"/>
              <a:t> </a:t>
            </a:r>
            <a:r>
              <a:rPr lang="en-US" sz="2100" dirty="0">
                <a:solidFill>
                  <a:srgbClr val="999999"/>
                </a:solidFill>
              </a:rPr>
              <a:t>()</a:t>
            </a:r>
            <a:r>
              <a:rPr lang="en-US" sz="2100" dirty="0"/>
              <a:t> </a:t>
            </a:r>
            <a:r>
              <a:rPr lang="en-US" sz="2100" dirty="0">
                <a:solidFill>
                  <a:srgbClr val="999999"/>
                </a:solidFill>
              </a:rPr>
              <a:t>{</a:t>
            </a:r>
            <a:r>
              <a:rPr lang="en-US" sz="2100" dirty="0"/>
              <a:t> std</a:t>
            </a:r>
            <a:r>
              <a:rPr lang="en-US" sz="2100" dirty="0">
                <a:solidFill>
                  <a:srgbClr val="9A6E3A"/>
                </a:solidFill>
              </a:rPr>
              <a:t>::</a:t>
            </a:r>
            <a:r>
              <a:rPr lang="en-US" sz="2100" dirty="0" err="1"/>
              <a:t>cout</a:t>
            </a:r>
            <a:r>
              <a:rPr lang="en-US" sz="2100" dirty="0"/>
              <a:t> </a:t>
            </a:r>
            <a:r>
              <a:rPr lang="en-US" sz="2100" dirty="0">
                <a:solidFill>
                  <a:srgbClr val="9A6E3A"/>
                </a:solidFill>
              </a:rPr>
              <a:t>&lt;&lt;</a:t>
            </a:r>
            <a:r>
              <a:rPr lang="en-US" sz="2100" dirty="0"/>
              <a:t> </a:t>
            </a:r>
            <a:r>
              <a:rPr lang="en-US" sz="2100" dirty="0">
                <a:solidFill>
                  <a:srgbClr val="669900"/>
                </a:solidFill>
              </a:rPr>
              <a:t>"</a:t>
            </a:r>
            <a:r>
              <a:rPr lang="en-US" sz="2100" dirty="0" err="1">
                <a:solidFill>
                  <a:srgbClr val="669900"/>
                </a:solidFill>
              </a:rPr>
              <a:t>TaskA</a:t>
            </a:r>
            <a:r>
              <a:rPr lang="en-US" sz="2100" dirty="0">
                <a:solidFill>
                  <a:srgbClr val="669900"/>
                </a:solidFill>
              </a:rPr>
              <a:t>\n"</a:t>
            </a:r>
            <a:r>
              <a:rPr lang="en-US" sz="2100" dirty="0">
                <a:solidFill>
                  <a:srgbClr val="999999"/>
                </a:solidFill>
              </a:rPr>
              <a:t>;</a:t>
            </a:r>
            <a:r>
              <a:rPr lang="en-US" sz="2100" dirty="0"/>
              <a:t> </a:t>
            </a:r>
            <a:r>
              <a:rPr lang="en-US" sz="2100" dirty="0">
                <a:solidFill>
                  <a:srgbClr val="999999"/>
                </a:solidFill>
              </a:rPr>
              <a:t>});</a:t>
            </a:r>
          </a:p>
          <a:p>
            <a:r>
              <a:rPr lang="en-US" sz="2100" dirty="0" err="1"/>
              <a:t>tf:Task</a:t>
            </a:r>
            <a:r>
              <a:rPr lang="en-US" sz="2100" dirty="0"/>
              <a:t> B </a:t>
            </a:r>
            <a:r>
              <a:rPr lang="en-US" sz="2100" dirty="0">
                <a:solidFill>
                  <a:srgbClr val="9A6E3A"/>
                </a:solidFill>
              </a:rPr>
              <a:t>=</a:t>
            </a:r>
            <a:r>
              <a:rPr lang="en-US" sz="2100" dirty="0"/>
              <a:t> </a:t>
            </a:r>
            <a:r>
              <a:rPr lang="en-US" sz="2100" dirty="0" err="1"/>
              <a:t>tf</a:t>
            </a:r>
            <a:r>
              <a:rPr lang="en-US" sz="2100" dirty="0" err="1">
                <a:solidFill>
                  <a:srgbClr val="999999"/>
                </a:solidFill>
              </a:rPr>
              <a:t>.</a:t>
            </a:r>
            <a:r>
              <a:rPr lang="en-US" sz="2100" dirty="0" err="1">
                <a:solidFill>
                  <a:srgbClr val="DD4A68"/>
                </a:solidFill>
              </a:rPr>
              <a:t>emplace</a:t>
            </a:r>
            <a:r>
              <a:rPr lang="en-US" sz="2100" dirty="0">
                <a:solidFill>
                  <a:srgbClr val="999999"/>
                </a:solidFill>
              </a:rPr>
              <a:t>([]</a:t>
            </a:r>
            <a:r>
              <a:rPr lang="en-US" sz="2100" dirty="0"/>
              <a:t> </a:t>
            </a:r>
            <a:r>
              <a:rPr lang="en-US" sz="2100" dirty="0">
                <a:solidFill>
                  <a:srgbClr val="999999"/>
                </a:solidFill>
              </a:rPr>
              <a:t>()</a:t>
            </a:r>
            <a:r>
              <a:rPr lang="en-US" sz="2100" dirty="0"/>
              <a:t> </a:t>
            </a:r>
            <a:r>
              <a:rPr lang="en-US" sz="2100" dirty="0">
                <a:solidFill>
                  <a:srgbClr val="999999"/>
                </a:solidFill>
              </a:rPr>
              <a:t>{</a:t>
            </a:r>
            <a:r>
              <a:rPr lang="en-US" sz="2100" dirty="0"/>
              <a:t> std</a:t>
            </a:r>
            <a:r>
              <a:rPr lang="en-US" sz="2100" dirty="0">
                <a:solidFill>
                  <a:srgbClr val="9A6E3A"/>
                </a:solidFill>
              </a:rPr>
              <a:t>::</a:t>
            </a:r>
            <a:r>
              <a:rPr lang="en-US" sz="2100" dirty="0" err="1"/>
              <a:t>cout</a:t>
            </a:r>
            <a:r>
              <a:rPr lang="en-US" sz="2100" dirty="0"/>
              <a:t> </a:t>
            </a:r>
            <a:r>
              <a:rPr lang="en-US" sz="2100" dirty="0">
                <a:solidFill>
                  <a:srgbClr val="9A6E3A"/>
                </a:solidFill>
              </a:rPr>
              <a:t>&lt;&lt;</a:t>
            </a:r>
            <a:r>
              <a:rPr lang="en-US" sz="2100" dirty="0"/>
              <a:t> </a:t>
            </a:r>
            <a:r>
              <a:rPr lang="en-US" sz="2100" dirty="0">
                <a:solidFill>
                  <a:srgbClr val="669900"/>
                </a:solidFill>
              </a:rPr>
              <a:t>"</a:t>
            </a:r>
            <a:r>
              <a:rPr lang="en-US" sz="2100" dirty="0" err="1">
                <a:solidFill>
                  <a:srgbClr val="669900"/>
                </a:solidFill>
              </a:rPr>
              <a:t>TaskB</a:t>
            </a:r>
            <a:r>
              <a:rPr lang="en-US" sz="2100" dirty="0">
                <a:solidFill>
                  <a:srgbClr val="669900"/>
                </a:solidFill>
              </a:rPr>
              <a:t>\n"</a:t>
            </a:r>
            <a:r>
              <a:rPr lang="en-US" sz="2100" dirty="0">
                <a:solidFill>
                  <a:srgbClr val="999999"/>
                </a:solidFill>
              </a:rPr>
              <a:t>;</a:t>
            </a:r>
            <a:r>
              <a:rPr lang="en-US" sz="2100" dirty="0"/>
              <a:t> </a:t>
            </a:r>
            <a:r>
              <a:rPr lang="en-US" sz="2100" dirty="0">
                <a:solidFill>
                  <a:srgbClr val="999999"/>
                </a:solidFill>
              </a:rPr>
              <a:t>});</a:t>
            </a:r>
            <a:endParaRPr lang="en-US" sz="2100" dirty="0"/>
          </a:p>
          <a:p>
            <a:r>
              <a:rPr lang="en-US" sz="2100" dirty="0"/>
              <a:t>…</a:t>
            </a:r>
          </a:p>
          <a:p>
            <a:endParaRPr lang="en-US" sz="2100" dirty="0"/>
          </a:p>
          <a:p>
            <a:r>
              <a:rPr lang="en-US" sz="2100" dirty="0">
                <a:solidFill>
                  <a:srgbClr val="708090"/>
                </a:solidFill>
              </a:rPr>
              <a:t>// Create a preceding link from A to B</a:t>
            </a:r>
            <a:endParaRPr lang="en-US" sz="2100" dirty="0"/>
          </a:p>
          <a:p>
            <a:r>
              <a:rPr lang="en-US" sz="2100" dirty="0" err="1"/>
              <a:t>A.</a:t>
            </a:r>
            <a:r>
              <a:rPr lang="en-US" sz="2100" dirty="0" err="1">
                <a:solidFill>
                  <a:srgbClr val="DD4A68"/>
                </a:solidFill>
              </a:rPr>
              <a:t>precede</a:t>
            </a:r>
            <a:r>
              <a:rPr lang="en-US" sz="2100" dirty="0"/>
              <a:t>(B);</a:t>
            </a:r>
          </a:p>
          <a:p>
            <a:endParaRPr lang="en-US" sz="2100" dirty="0">
              <a:solidFill>
                <a:srgbClr val="999999"/>
              </a:solidFill>
            </a:endParaRPr>
          </a:p>
          <a:p>
            <a:r>
              <a:rPr lang="en-US" sz="2100" dirty="0">
                <a:solidFill>
                  <a:srgbClr val="708090"/>
                </a:solidFill>
              </a:rPr>
              <a:t>// You can also create multiple preceding links at one time</a:t>
            </a:r>
            <a:endParaRPr lang="en-US" sz="2100" dirty="0">
              <a:solidFill>
                <a:srgbClr val="999999"/>
              </a:solidFill>
            </a:endParaRPr>
          </a:p>
          <a:p>
            <a:r>
              <a:rPr lang="en-US" sz="2100" dirty="0" err="1"/>
              <a:t>A.</a:t>
            </a:r>
            <a:r>
              <a:rPr lang="en-US" sz="2100" dirty="0" err="1">
                <a:solidFill>
                  <a:srgbClr val="DD4A68"/>
                </a:solidFill>
              </a:rPr>
              <a:t>precede</a:t>
            </a:r>
            <a:r>
              <a:rPr lang="en-US" sz="2100" dirty="0"/>
              <a:t>(C, D, E);   </a:t>
            </a:r>
            <a:endParaRPr lang="en-US" sz="2100" dirty="0">
              <a:solidFill>
                <a:srgbClr val="999999"/>
              </a:solidFill>
            </a:endParaRPr>
          </a:p>
          <a:p>
            <a:endParaRPr lang="en-US" sz="2100" dirty="0"/>
          </a:p>
          <a:p>
            <a:r>
              <a:rPr lang="en-US" sz="2100" dirty="0">
                <a:solidFill>
                  <a:srgbClr val="708090"/>
                </a:solidFill>
              </a:rPr>
              <a:t>// Create a gathering link from F to A (A run after F)</a:t>
            </a:r>
            <a:endParaRPr lang="en-US" sz="2100" dirty="0"/>
          </a:p>
          <a:p>
            <a:r>
              <a:rPr lang="en-US" sz="2100" dirty="0" err="1"/>
              <a:t>A.</a:t>
            </a:r>
            <a:r>
              <a:rPr lang="en-US" sz="2100" dirty="0" err="1">
                <a:solidFill>
                  <a:srgbClr val="DD4A68"/>
                </a:solidFill>
              </a:rPr>
              <a:t>gather</a:t>
            </a:r>
            <a:r>
              <a:rPr lang="en-US" sz="2100" dirty="0"/>
              <a:t>(F);</a:t>
            </a:r>
          </a:p>
          <a:p>
            <a:endParaRPr lang="en-US" sz="2100" dirty="0">
              <a:solidFill>
                <a:srgbClr val="999999"/>
              </a:solidFill>
            </a:endParaRPr>
          </a:p>
          <a:p>
            <a:r>
              <a:rPr lang="en-US" sz="2100" dirty="0">
                <a:solidFill>
                  <a:srgbClr val="708090"/>
                </a:solidFill>
              </a:rPr>
              <a:t>// Similarly, you can create multiple gathering links at one time</a:t>
            </a:r>
            <a:endParaRPr lang="en-US" sz="2100" dirty="0">
              <a:solidFill>
                <a:srgbClr val="999999"/>
              </a:solidFill>
            </a:endParaRPr>
          </a:p>
          <a:p>
            <a:r>
              <a:rPr lang="en-US" sz="2100" dirty="0" err="1"/>
              <a:t>A.</a:t>
            </a:r>
            <a:r>
              <a:rPr lang="en-US" sz="2100" dirty="0" err="1">
                <a:solidFill>
                  <a:srgbClr val="DD4A68"/>
                </a:solidFill>
              </a:rPr>
              <a:t>gather</a:t>
            </a:r>
            <a:r>
              <a:rPr lang="en-US" sz="2100" dirty="0"/>
              <a:t>(G, H, I);   </a:t>
            </a:r>
            <a:endParaRPr lang="en-US" sz="2100" dirty="0">
              <a:solidFill>
                <a:srgbClr val="999999"/>
              </a:solidFill>
            </a:endParaRPr>
          </a:p>
        </p:txBody>
      </p:sp>
      <p:sp>
        <p:nvSpPr>
          <p:cNvPr id="9" name="TextBox 8">
            <a:extLst>
              <a:ext uri="{FF2B5EF4-FFF2-40B4-BE49-F238E27FC236}">
                <a16:creationId xmlns:a16="http://schemas.microsoft.com/office/drawing/2014/main" id="{088D56C7-7BF3-704B-8E4A-FCE768503CA0}"/>
              </a:ext>
            </a:extLst>
          </p:cNvPr>
          <p:cNvSpPr txBox="1"/>
          <p:nvPr/>
        </p:nvSpPr>
        <p:spPr>
          <a:xfrm>
            <a:off x="5129213" y="2931785"/>
            <a:ext cx="3386137" cy="707886"/>
          </a:xfrm>
          <a:prstGeom prst="rect">
            <a:avLst/>
          </a:prstGeom>
          <a:noFill/>
          <a:ln w="38100">
            <a:solidFill>
              <a:srgbClr val="FF0000"/>
            </a:solidFill>
          </a:ln>
        </p:spPr>
        <p:txBody>
          <a:bodyPr wrap="square" rtlCol="0">
            <a:spAutoFit/>
          </a:bodyPr>
          <a:lstStyle/>
          <a:p>
            <a:pPr algn="r"/>
            <a:r>
              <a:rPr lang="en-US" sz="2000" i="1" dirty="0"/>
              <a:t>You can build any dependency graphs using </a:t>
            </a:r>
            <a:r>
              <a:rPr lang="en-US" i="1" dirty="0">
                <a:latin typeface="Courier" pitchFamily="2" charset="0"/>
              </a:rPr>
              <a:t>precede</a:t>
            </a:r>
            <a:endParaRPr lang="en-US" sz="2000" i="1" dirty="0">
              <a:latin typeface="Courier" pitchFamily="2" charset="0"/>
            </a:endParaRPr>
          </a:p>
        </p:txBody>
      </p:sp>
    </p:spTree>
    <p:extLst>
      <p:ext uri="{BB962C8B-B14F-4D97-AF65-F5344CB8AC3E}">
        <p14:creationId xmlns:p14="http://schemas.microsoft.com/office/powerpoint/2010/main" val="66726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503FED-2B39-314E-8360-67E8FC4E2CB8}"/>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D744321E-891B-5F42-9FB3-59A67F73016D}"/>
              </a:ext>
            </a:extLst>
          </p:cNvPr>
          <p:cNvSpPr>
            <a:spLocks noGrp="1"/>
          </p:cNvSpPr>
          <p:nvPr>
            <p:ph type="title"/>
          </p:nvPr>
        </p:nvSpPr>
        <p:spPr/>
        <p:txBody>
          <a:bodyPr/>
          <a:lstStyle/>
          <a:p>
            <a:r>
              <a:rPr lang="en-US" dirty="0"/>
              <a:t>Static Tasking vs Dynamic Tasking</a:t>
            </a:r>
          </a:p>
        </p:txBody>
      </p:sp>
      <p:sp>
        <p:nvSpPr>
          <p:cNvPr id="4" name="Content Placeholder 3">
            <a:extLst>
              <a:ext uri="{FF2B5EF4-FFF2-40B4-BE49-F238E27FC236}">
                <a16:creationId xmlns:a16="http://schemas.microsoft.com/office/drawing/2014/main" id="{F534077E-BD01-3449-9D98-78094A802C44}"/>
              </a:ext>
            </a:extLst>
          </p:cNvPr>
          <p:cNvSpPr>
            <a:spLocks noGrp="1"/>
          </p:cNvSpPr>
          <p:nvPr>
            <p:ph idx="1"/>
          </p:nvPr>
        </p:nvSpPr>
        <p:spPr>
          <a:xfrm>
            <a:off x="628650" y="1295944"/>
            <a:ext cx="7886700" cy="5404754"/>
          </a:xfrm>
        </p:spPr>
        <p:txBody>
          <a:bodyPr>
            <a:normAutofit/>
          </a:bodyPr>
          <a:lstStyle/>
          <a:p>
            <a:r>
              <a:rPr lang="en-US" dirty="0"/>
              <a:t>Static tasking</a:t>
            </a:r>
          </a:p>
          <a:p>
            <a:pPr lvl="1"/>
            <a:r>
              <a:rPr lang="en-US" dirty="0"/>
              <a:t>Defines the static structure of a parallel program</a:t>
            </a:r>
          </a:p>
          <a:p>
            <a:pPr lvl="1"/>
            <a:r>
              <a:rPr lang="en-US" dirty="0"/>
              <a:t>Tasks are within the first-level dependency graph</a:t>
            </a:r>
          </a:p>
          <a:p>
            <a:r>
              <a:rPr lang="en-US" dirty="0"/>
              <a:t>Dynamic tasking</a:t>
            </a:r>
          </a:p>
          <a:p>
            <a:pPr lvl="1"/>
            <a:r>
              <a:rPr lang="en-US" dirty="0"/>
              <a:t>Defines the runtime structure of a parallel program</a:t>
            </a:r>
          </a:p>
          <a:p>
            <a:pPr lvl="1"/>
            <a:r>
              <a:rPr lang="en-US" dirty="0"/>
              <a:t>Dynamic tasks are spawned by a parent task </a:t>
            </a:r>
          </a:p>
          <a:p>
            <a:pPr lvl="1"/>
            <a:r>
              <a:rPr lang="en-US" dirty="0"/>
              <a:t>These tasks are grouped together to form a “</a:t>
            </a:r>
            <a:r>
              <a:rPr lang="en-US" dirty="0" err="1"/>
              <a:t>subflow</a:t>
            </a:r>
            <a:r>
              <a:rPr lang="en-US" dirty="0"/>
              <a:t>”</a:t>
            </a:r>
          </a:p>
          <a:p>
            <a:pPr lvl="2"/>
            <a:r>
              <a:rPr lang="en-US" dirty="0"/>
              <a:t>A </a:t>
            </a:r>
            <a:r>
              <a:rPr lang="en-US" dirty="0" err="1"/>
              <a:t>subflow</a:t>
            </a:r>
            <a:r>
              <a:rPr lang="en-US" dirty="0"/>
              <a:t> is a </a:t>
            </a:r>
            <a:r>
              <a:rPr lang="en-US" dirty="0" err="1"/>
              <a:t>taskflow</a:t>
            </a:r>
            <a:r>
              <a:rPr lang="en-US" dirty="0"/>
              <a:t> created by a task</a:t>
            </a:r>
          </a:p>
          <a:p>
            <a:pPr lvl="2"/>
            <a:r>
              <a:rPr lang="en-US" dirty="0"/>
              <a:t>A </a:t>
            </a:r>
            <a:r>
              <a:rPr lang="en-US" dirty="0" err="1"/>
              <a:t>subflow</a:t>
            </a:r>
            <a:r>
              <a:rPr lang="en-US" dirty="0"/>
              <a:t> can join or be detached from its parent task</a:t>
            </a:r>
          </a:p>
          <a:p>
            <a:pPr lvl="1"/>
            <a:r>
              <a:rPr lang="en-US" dirty="0" err="1"/>
              <a:t>Subflow</a:t>
            </a:r>
            <a:r>
              <a:rPr lang="en-US" dirty="0"/>
              <a:t> can be nested</a:t>
            </a:r>
          </a:p>
          <a:p>
            <a:r>
              <a:rPr lang="en-US" dirty="0"/>
              <a:t>Cpp-Taskflow has a </a:t>
            </a:r>
            <a:r>
              <a:rPr lang="en-US" i="1" dirty="0">
                <a:solidFill>
                  <a:srgbClr val="FF0000"/>
                </a:solidFill>
              </a:rPr>
              <a:t>uniform</a:t>
            </a:r>
            <a:r>
              <a:rPr lang="en-US" dirty="0"/>
              <a:t> interface for both</a:t>
            </a:r>
          </a:p>
        </p:txBody>
      </p:sp>
    </p:spTree>
    <p:extLst>
      <p:ext uri="{BB962C8B-B14F-4D97-AF65-F5344CB8AC3E}">
        <p14:creationId xmlns:p14="http://schemas.microsoft.com/office/powerpoint/2010/main" val="3364205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C82998-E1F8-2949-ADC5-81FDB7D74E9B}"/>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523567AC-47FA-D343-B2BE-520E9F6F419A}"/>
              </a:ext>
            </a:extLst>
          </p:cNvPr>
          <p:cNvSpPr>
            <a:spLocks noGrp="1"/>
          </p:cNvSpPr>
          <p:nvPr>
            <p:ph type="title"/>
          </p:nvPr>
        </p:nvSpPr>
        <p:spPr/>
        <p:txBody>
          <a:bodyPr>
            <a:normAutofit/>
          </a:bodyPr>
          <a:lstStyle/>
          <a:p>
            <a:r>
              <a:rPr lang="en-US" sz="3200" dirty="0"/>
              <a:t>Unified Interface for Static &amp; Dynamic Tasking</a:t>
            </a:r>
          </a:p>
        </p:txBody>
      </p:sp>
      <p:sp>
        <p:nvSpPr>
          <p:cNvPr id="4" name="Rectangle 3">
            <a:extLst>
              <a:ext uri="{FF2B5EF4-FFF2-40B4-BE49-F238E27FC236}">
                <a16:creationId xmlns:a16="http://schemas.microsoft.com/office/drawing/2014/main" id="{1E4F75D0-9436-8B40-919A-CC17921AEB27}"/>
              </a:ext>
            </a:extLst>
          </p:cNvPr>
          <p:cNvSpPr/>
          <p:nvPr/>
        </p:nvSpPr>
        <p:spPr>
          <a:xfrm>
            <a:off x="628650" y="1210575"/>
            <a:ext cx="7815263" cy="5078313"/>
          </a:xfrm>
          <a:prstGeom prst="rect">
            <a:avLst/>
          </a:prstGeom>
        </p:spPr>
        <p:txBody>
          <a:bodyPr wrap="square">
            <a:spAutoFit/>
          </a:bodyPr>
          <a:lstStyle/>
          <a:p>
            <a:r>
              <a:rPr lang="en-US" dirty="0">
                <a:solidFill>
                  <a:srgbClr val="708090"/>
                </a:solidFill>
              </a:rPr>
              <a:t>// create three regular tasks</a:t>
            </a:r>
            <a:r>
              <a:rPr lang="en-US" dirty="0"/>
              <a:t> </a:t>
            </a:r>
          </a:p>
          <a:p>
            <a:r>
              <a:rPr lang="en-US" dirty="0" err="1"/>
              <a:t>tf</a:t>
            </a:r>
            <a:r>
              <a:rPr lang="en-US" dirty="0">
                <a:solidFill>
                  <a:srgbClr val="9A6E3A"/>
                </a:solidFill>
              </a:rPr>
              <a:t>::</a:t>
            </a:r>
            <a:r>
              <a:rPr lang="en-US" dirty="0"/>
              <a:t>Task A </a:t>
            </a:r>
            <a:r>
              <a:rPr lang="en-US" dirty="0">
                <a:solidFill>
                  <a:srgbClr val="9A6E3A"/>
                </a:solidFill>
              </a:rPr>
              <a:t>=</a:t>
            </a:r>
            <a:r>
              <a:rPr lang="en-US" dirty="0"/>
              <a:t> </a:t>
            </a:r>
            <a:r>
              <a:rPr lang="en-US" dirty="0" err="1"/>
              <a:t>tf</a:t>
            </a:r>
            <a:r>
              <a:rPr lang="en-US" dirty="0" err="1">
                <a:solidFill>
                  <a:srgbClr val="999999"/>
                </a:solidFill>
              </a:rPr>
              <a:t>.</a:t>
            </a:r>
            <a:r>
              <a:rPr lang="en-US" dirty="0" err="1">
                <a:solidFill>
                  <a:srgbClr val="DD4A68"/>
                </a:solidFill>
              </a:rPr>
              <a:t>emplace</a:t>
            </a:r>
            <a:r>
              <a:rPr lang="en-US" dirty="0">
                <a:solidFill>
                  <a:srgbClr val="999999"/>
                </a:solidFill>
              </a:rPr>
              <a:t>([](){}).</a:t>
            </a:r>
            <a:r>
              <a:rPr lang="en-US" dirty="0">
                <a:solidFill>
                  <a:srgbClr val="DD4A68"/>
                </a:solidFill>
              </a:rPr>
              <a:t>name</a:t>
            </a:r>
            <a:r>
              <a:rPr lang="en-US" dirty="0">
                <a:solidFill>
                  <a:srgbClr val="999999"/>
                </a:solidFill>
              </a:rPr>
              <a:t>(</a:t>
            </a:r>
            <a:r>
              <a:rPr lang="en-US" dirty="0">
                <a:solidFill>
                  <a:srgbClr val="669900"/>
                </a:solidFill>
              </a:rPr>
              <a:t>"A"</a:t>
            </a:r>
            <a:r>
              <a:rPr lang="en-US" dirty="0">
                <a:solidFill>
                  <a:srgbClr val="999999"/>
                </a:solidFill>
              </a:rPr>
              <a:t>);</a:t>
            </a:r>
          </a:p>
          <a:p>
            <a:r>
              <a:rPr lang="en-US" dirty="0" err="1"/>
              <a:t>tf</a:t>
            </a:r>
            <a:r>
              <a:rPr lang="en-US" dirty="0">
                <a:solidFill>
                  <a:srgbClr val="9A6E3A"/>
                </a:solidFill>
              </a:rPr>
              <a:t>::</a:t>
            </a:r>
            <a:r>
              <a:rPr lang="en-US" dirty="0"/>
              <a:t>Task C </a:t>
            </a:r>
            <a:r>
              <a:rPr lang="en-US" dirty="0">
                <a:solidFill>
                  <a:srgbClr val="9A6E3A"/>
                </a:solidFill>
              </a:rPr>
              <a:t>=</a:t>
            </a:r>
            <a:r>
              <a:rPr lang="en-US" dirty="0"/>
              <a:t> </a:t>
            </a:r>
            <a:r>
              <a:rPr lang="en-US" dirty="0" err="1"/>
              <a:t>tf</a:t>
            </a:r>
            <a:r>
              <a:rPr lang="en-US" dirty="0" err="1">
                <a:solidFill>
                  <a:srgbClr val="999999"/>
                </a:solidFill>
              </a:rPr>
              <a:t>.</a:t>
            </a:r>
            <a:r>
              <a:rPr lang="en-US" dirty="0" err="1">
                <a:solidFill>
                  <a:srgbClr val="DD4A68"/>
                </a:solidFill>
              </a:rPr>
              <a:t>emplace</a:t>
            </a:r>
            <a:r>
              <a:rPr lang="en-US" dirty="0">
                <a:solidFill>
                  <a:srgbClr val="999999"/>
                </a:solidFill>
              </a:rPr>
              <a:t>([](){}).</a:t>
            </a:r>
            <a:r>
              <a:rPr lang="en-US" dirty="0">
                <a:solidFill>
                  <a:srgbClr val="DD4A68"/>
                </a:solidFill>
              </a:rPr>
              <a:t>name</a:t>
            </a:r>
            <a:r>
              <a:rPr lang="en-US" dirty="0">
                <a:solidFill>
                  <a:srgbClr val="999999"/>
                </a:solidFill>
              </a:rPr>
              <a:t>(</a:t>
            </a:r>
            <a:r>
              <a:rPr lang="en-US" dirty="0">
                <a:solidFill>
                  <a:srgbClr val="669900"/>
                </a:solidFill>
              </a:rPr>
              <a:t>"C"</a:t>
            </a:r>
            <a:r>
              <a:rPr lang="en-US" dirty="0">
                <a:solidFill>
                  <a:srgbClr val="999999"/>
                </a:solidFill>
              </a:rPr>
              <a:t>);</a:t>
            </a:r>
          </a:p>
          <a:p>
            <a:r>
              <a:rPr lang="en-US" dirty="0" err="1"/>
              <a:t>tf</a:t>
            </a:r>
            <a:r>
              <a:rPr lang="en-US" dirty="0">
                <a:solidFill>
                  <a:srgbClr val="9A6E3A"/>
                </a:solidFill>
              </a:rPr>
              <a:t>::</a:t>
            </a:r>
            <a:r>
              <a:rPr lang="en-US" dirty="0"/>
              <a:t>Task D </a:t>
            </a:r>
            <a:r>
              <a:rPr lang="en-US" dirty="0">
                <a:solidFill>
                  <a:srgbClr val="9A6E3A"/>
                </a:solidFill>
              </a:rPr>
              <a:t>=</a:t>
            </a:r>
            <a:r>
              <a:rPr lang="en-US" dirty="0"/>
              <a:t> </a:t>
            </a:r>
            <a:r>
              <a:rPr lang="en-US" dirty="0" err="1"/>
              <a:t>tf</a:t>
            </a:r>
            <a:r>
              <a:rPr lang="en-US" dirty="0" err="1">
                <a:solidFill>
                  <a:srgbClr val="999999"/>
                </a:solidFill>
              </a:rPr>
              <a:t>.</a:t>
            </a:r>
            <a:r>
              <a:rPr lang="en-US" dirty="0" err="1">
                <a:solidFill>
                  <a:srgbClr val="DD4A68"/>
                </a:solidFill>
              </a:rPr>
              <a:t>emplace</a:t>
            </a:r>
            <a:r>
              <a:rPr lang="en-US" dirty="0">
                <a:solidFill>
                  <a:srgbClr val="999999"/>
                </a:solidFill>
              </a:rPr>
              <a:t>([](){}).</a:t>
            </a:r>
            <a:r>
              <a:rPr lang="en-US" dirty="0">
                <a:solidFill>
                  <a:srgbClr val="DD4A68"/>
                </a:solidFill>
              </a:rPr>
              <a:t>name</a:t>
            </a:r>
            <a:r>
              <a:rPr lang="en-US" dirty="0">
                <a:solidFill>
                  <a:srgbClr val="999999"/>
                </a:solidFill>
              </a:rPr>
              <a:t>(</a:t>
            </a:r>
            <a:r>
              <a:rPr lang="en-US" dirty="0">
                <a:solidFill>
                  <a:srgbClr val="669900"/>
                </a:solidFill>
              </a:rPr>
              <a:t>"D"</a:t>
            </a:r>
            <a:r>
              <a:rPr lang="en-US" dirty="0">
                <a:solidFill>
                  <a:srgbClr val="999999"/>
                </a:solidFill>
              </a:rPr>
              <a:t>);</a:t>
            </a:r>
            <a:r>
              <a:rPr lang="en-US" dirty="0"/>
              <a:t> </a:t>
            </a:r>
          </a:p>
          <a:p>
            <a:endParaRPr lang="en-US" dirty="0"/>
          </a:p>
          <a:p>
            <a:r>
              <a:rPr lang="en-US" dirty="0">
                <a:solidFill>
                  <a:srgbClr val="708090"/>
                </a:solidFill>
              </a:rPr>
              <a:t>// create a </a:t>
            </a:r>
            <a:r>
              <a:rPr lang="en-US" dirty="0" err="1">
                <a:solidFill>
                  <a:srgbClr val="708090"/>
                </a:solidFill>
              </a:rPr>
              <a:t>subflow</a:t>
            </a:r>
            <a:r>
              <a:rPr lang="en-US" dirty="0">
                <a:solidFill>
                  <a:srgbClr val="708090"/>
                </a:solidFill>
              </a:rPr>
              <a:t> graph (dynamic tasking)</a:t>
            </a:r>
            <a:r>
              <a:rPr lang="en-US" dirty="0"/>
              <a:t> </a:t>
            </a:r>
          </a:p>
          <a:p>
            <a:r>
              <a:rPr lang="en-US" dirty="0" err="1"/>
              <a:t>tf</a:t>
            </a:r>
            <a:r>
              <a:rPr lang="en-US" dirty="0">
                <a:solidFill>
                  <a:srgbClr val="9A6E3A"/>
                </a:solidFill>
              </a:rPr>
              <a:t>::</a:t>
            </a:r>
            <a:r>
              <a:rPr lang="en-US" dirty="0"/>
              <a:t>Task B </a:t>
            </a:r>
            <a:r>
              <a:rPr lang="en-US" dirty="0">
                <a:solidFill>
                  <a:srgbClr val="9A6E3A"/>
                </a:solidFill>
              </a:rPr>
              <a:t>=</a:t>
            </a:r>
            <a:r>
              <a:rPr lang="en-US" dirty="0"/>
              <a:t> </a:t>
            </a:r>
            <a:r>
              <a:rPr lang="en-US" dirty="0" err="1"/>
              <a:t>tf</a:t>
            </a:r>
            <a:r>
              <a:rPr lang="en-US" dirty="0" err="1">
                <a:solidFill>
                  <a:srgbClr val="999999"/>
                </a:solidFill>
              </a:rPr>
              <a:t>.</a:t>
            </a:r>
            <a:r>
              <a:rPr lang="en-US" dirty="0" err="1">
                <a:solidFill>
                  <a:srgbClr val="DD4A68"/>
                </a:solidFill>
              </a:rPr>
              <a:t>emplace</a:t>
            </a:r>
            <a:r>
              <a:rPr lang="en-US" dirty="0">
                <a:solidFill>
                  <a:srgbClr val="999999"/>
                </a:solidFill>
              </a:rPr>
              <a:t>([]</a:t>
            </a:r>
            <a:r>
              <a:rPr lang="en-US" dirty="0"/>
              <a:t> </a:t>
            </a:r>
            <a:r>
              <a:rPr lang="en-US" dirty="0">
                <a:solidFill>
                  <a:srgbClr val="999999"/>
                </a:solidFill>
              </a:rPr>
              <a:t>(</a:t>
            </a:r>
            <a:r>
              <a:rPr lang="en-US" dirty="0" err="1"/>
              <a:t>tf</a:t>
            </a:r>
            <a:r>
              <a:rPr lang="en-US" dirty="0">
                <a:solidFill>
                  <a:srgbClr val="9A6E3A"/>
                </a:solidFill>
              </a:rPr>
              <a:t>::</a:t>
            </a:r>
            <a:r>
              <a:rPr lang="en-US" dirty="0" err="1"/>
              <a:t>Subflow</a:t>
            </a:r>
            <a:r>
              <a:rPr lang="en-US" dirty="0">
                <a:solidFill>
                  <a:srgbClr val="9A6E3A"/>
                </a:solidFill>
              </a:rPr>
              <a:t>&amp;</a:t>
            </a:r>
            <a:r>
              <a:rPr lang="en-US" dirty="0"/>
              <a:t> </a:t>
            </a:r>
            <a:r>
              <a:rPr lang="en-US" dirty="0" err="1"/>
              <a:t>subflow</a:t>
            </a:r>
            <a:r>
              <a:rPr lang="en-US" dirty="0">
                <a:solidFill>
                  <a:srgbClr val="999999"/>
                </a:solidFill>
              </a:rPr>
              <a:t>)</a:t>
            </a:r>
            <a:r>
              <a:rPr lang="en-US" dirty="0"/>
              <a:t> </a:t>
            </a:r>
            <a:r>
              <a:rPr lang="en-US" dirty="0">
                <a:solidFill>
                  <a:srgbClr val="999999"/>
                </a:solidFill>
              </a:rPr>
              <a:t>{</a:t>
            </a:r>
            <a:r>
              <a:rPr lang="en-US" dirty="0"/>
              <a:t> </a:t>
            </a:r>
          </a:p>
          <a:p>
            <a:r>
              <a:rPr lang="en-US" dirty="0"/>
              <a:t>    </a:t>
            </a:r>
            <a:r>
              <a:rPr lang="en-US" dirty="0" err="1"/>
              <a:t>tf</a:t>
            </a:r>
            <a:r>
              <a:rPr lang="en-US" dirty="0">
                <a:solidFill>
                  <a:srgbClr val="9A6E3A"/>
                </a:solidFill>
              </a:rPr>
              <a:t>::</a:t>
            </a:r>
            <a:r>
              <a:rPr lang="en-US" dirty="0"/>
              <a:t>Task B1 </a:t>
            </a:r>
            <a:r>
              <a:rPr lang="en-US" dirty="0">
                <a:solidFill>
                  <a:srgbClr val="9A6E3A"/>
                </a:solidFill>
              </a:rPr>
              <a:t>=</a:t>
            </a:r>
            <a:r>
              <a:rPr lang="en-US" dirty="0"/>
              <a:t> </a:t>
            </a:r>
            <a:r>
              <a:rPr lang="en-US" dirty="0" err="1"/>
              <a:t>subflow</a:t>
            </a:r>
            <a:r>
              <a:rPr lang="en-US" dirty="0" err="1">
                <a:solidFill>
                  <a:srgbClr val="999999"/>
                </a:solidFill>
              </a:rPr>
              <a:t>.</a:t>
            </a:r>
            <a:r>
              <a:rPr lang="en-US" dirty="0" err="1">
                <a:solidFill>
                  <a:srgbClr val="DD4A68"/>
                </a:solidFill>
              </a:rPr>
              <a:t>emplace</a:t>
            </a:r>
            <a:r>
              <a:rPr lang="en-US" dirty="0">
                <a:solidFill>
                  <a:srgbClr val="999999"/>
                </a:solidFill>
              </a:rPr>
              <a:t>([](){}).</a:t>
            </a:r>
            <a:r>
              <a:rPr lang="en-US" dirty="0">
                <a:solidFill>
                  <a:srgbClr val="DD4A68"/>
                </a:solidFill>
              </a:rPr>
              <a:t>name</a:t>
            </a:r>
            <a:r>
              <a:rPr lang="en-US" dirty="0">
                <a:solidFill>
                  <a:srgbClr val="999999"/>
                </a:solidFill>
              </a:rPr>
              <a:t>(</a:t>
            </a:r>
            <a:r>
              <a:rPr lang="en-US" dirty="0">
                <a:solidFill>
                  <a:srgbClr val="669900"/>
                </a:solidFill>
              </a:rPr>
              <a:t>"B1"</a:t>
            </a:r>
            <a:r>
              <a:rPr lang="en-US" dirty="0">
                <a:solidFill>
                  <a:srgbClr val="999999"/>
                </a:solidFill>
              </a:rPr>
              <a:t>);</a:t>
            </a:r>
            <a:r>
              <a:rPr lang="en-US" dirty="0"/>
              <a:t> </a:t>
            </a:r>
          </a:p>
          <a:p>
            <a:r>
              <a:rPr lang="en-US" dirty="0"/>
              <a:t>    </a:t>
            </a:r>
            <a:r>
              <a:rPr lang="en-US" dirty="0" err="1"/>
              <a:t>tf</a:t>
            </a:r>
            <a:r>
              <a:rPr lang="en-US" dirty="0">
                <a:solidFill>
                  <a:srgbClr val="9A6E3A"/>
                </a:solidFill>
              </a:rPr>
              <a:t>::</a:t>
            </a:r>
            <a:r>
              <a:rPr lang="en-US" dirty="0"/>
              <a:t>Task B2 </a:t>
            </a:r>
            <a:r>
              <a:rPr lang="en-US" dirty="0">
                <a:solidFill>
                  <a:srgbClr val="9A6E3A"/>
                </a:solidFill>
              </a:rPr>
              <a:t>=</a:t>
            </a:r>
            <a:r>
              <a:rPr lang="en-US" dirty="0"/>
              <a:t> </a:t>
            </a:r>
            <a:r>
              <a:rPr lang="en-US" dirty="0" err="1"/>
              <a:t>subflow</a:t>
            </a:r>
            <a:r>
              <a:rPr lang="en-US" dirty="0" err="1">
                <a:solidFill>
                  <a:srgbClr val="999999"/>
                </a:solidFill>
              </a:rPr>
              <a:t>.</a:t>
            </a:r>
            <a:r>
              <a:rPr lang="en-US" dirty="0" err="1">
                <a:solidFill>
                  <a:srgbClr val="DD4A68"/>
                </a:solidFill>
              </a:rPr>
              <a:t>emplace</a:t>
            </a:r>
            <a:r>
              <a:rPr lang="en-US" dirty="0">
                <a:solidFill>
                  <a:srgbClr val="999999"/>
                </a:solidFill>
              </a:rPr>
              <a:t>([](){}).</a:t>
            </a:r>
            <a:r>
              <a:rPr lang="en-US" dirty="0">
                <a:solidFill>
                  <a:srgbClr val="DD4A68"/>
                </a:solidFill>
              </a:rPr>
              <a:t>name</a:t>
            </a:r>
            <a:r>
              <a:rPr lang="en-US" dirty="0">
                <a:solidFill>
                  <a:srgbClr val="999999"/>
                </a:solidFill>
              </a:rPr>
              <a:t>(</a:t>
            </a:r>
            <a:r>
              <a:rPr lang="en-US" dirty="0">
                <a:solidFill>
                  <a:srgbClr val="669900"/>
                </a:solidFill>
              </a:rPr>
              <a:t>"B2"</a:t>
            </a:r>
            <a:r>
              <a:rPr lang="en-US" dirty="0">
                <a:solidFill>
                  <a:srgbClr val="999999"/>
                </a:solidFill>
              </a:rPr>
              <a:t>);</a:t>
            </a:r>
            <a:r>
              <a:rPr lang="en-US" dirty="0"/>
              <a:t> </a:t>
            </a:r>
          </a:p>
          <a:p>
            <a:r>
              <a:rPr lang="en-US" dirty="0"/>
              <a:t>    </a:t>
            </a:r>
            <a:r>
              <a:rPr lang="en-US" dirty="0" err="1"/>
              <a:t>tf</a:t>
            </a:r>
            <a:r>
              <a:rPr lang="en-US" dirty="0">
                <a:solidFill>
                  <a:srgbClr val="9A6E3A"/>
                </a:solidFill>
              </a:rPr>
              <a:t>::</a:t>
            </a:r>
            <a:r>
              <a:rPr lang="en-US" dirty="0"/>
              <a:t>Task B3 </a:t>
            </a:r>
            <a:r>
              <a:rPr lang="en-US" dirty="0">
                <a:solidFill>
                  <a:srgbClr val="9A6E3A"/>
                </a:solidFill>
              </a:rPr>
              <a:t>=</a:t>
            </a:r>
            <a:r>
              <a:rPr lang="en-US" dirty="0"/>
              <a:t> </a:t>
            </a:r>
            <a:r>
              <a:rPr lang="en-US" dirty="0" err="1"/>
              <a:t>subflow</a:t>
            </a:r>
            <a:r>
              <a:rPr lang="en-US" dirty="0" err="1">
                <a:solidFill>
                  <a:srgbClr val="999999"/>
                </a:solidFill>
              </a:rPr>
              <a:t>.</a:t>
            </a:r>
            <a:r>
              <a:rPr lang="en-US" dirty="0" err="1">
                <a:solidFill>
                  <a:srgbClr val="DD4A68"/>
                </a:solidFill>
              </a:rPr>
              <a:t>emplace</a:t>
            </a:r>
            <a:r>
              <a:rPr lang="en-US" dirty="0">
                <a:solidFill>
                  <a:srgbClr val="999999"/>
                </a:solidFill>
              </a:rPr>
              <a:t>([](){}).</a:t>
            </a:r>
            <a:r>
              <a:rPr lang="en-US" dirty="0">
                <a:solidFill>
                  <a:srgbClr val="DD4A68"/>
                </a:solidFill>
              </a:rPr>
              <a:t>name</a:t>
            </a:r>
            <a:r>
              <a:rPr lang="en-US" dirty="0">
                <a:solidFill>
                  <a:srgbClr val="999999"/>
                </a:solidFill>
              </a:rPr>
              <a:t>(</a:t>
            </a:r>
            <a:r>
              <a:rPr lang="en-US" dirty="0">
                <a:solidFill>
                  <a:srgbClr val="669900"/>
                </a:solidFill>
              </a:rPr>
              <a:t>"B3"</a:t>
            </a:r>
            <a:r>
              <a:rPr lang="en-US" dirty="0">
                <a:solidFill>
                  <a:srgbClr val="999999"/>
                </a:solidFill>
              </a:rPr>
              <a:t>);</a:t>
            </a:r>
            <a:r>
              <a:rPr lang="en-US" dirty="0"/>
              <a:t> </a:t>
            </a:r>
          </a:p>
          <a:p>
            <a:r>
              <a:rPr lang="en-US" dirty="0"/>
              <a:t>    B1</a:t>
            </a:r>
            <a:r>
              <a:rPr lang="en-US" dirty="0">
                <a:solidFill>
                  <a:srgbClr val="999999"/>
                </a:solidFill>
              </a:rPr>
              <a:t>.</a:t>
            </a:r>
            <a:r>
              <a:rPr lang="en-US" dirty="0">
                <a:solidFill>
                  <a:srgbClr val="DD4A68"/>
                </a:solidFill>
              </a:rPr>
              <a:t>precede</a:t>
            </a:r>
            <a:r>
              <a:rPr lang="en-US" dirty="0">
                <a:solidFill>
                  <a:srgbClr val="999999"/>
                </a:solidFill>
              </a:rPr>
              <a:t>(</a:t>
            </a:r>
            <a:r>
              <a:rPr lang="en-US" dirty="0"/>
              <a:t>B3</a:t>
            </a:r>
            <a:r>
              <a:rPr lang="en-US" dirty="0">
                <a:solidFill>
                  <a:srgbClr val="999999"/>
                </a:solidFill>
              </a:rPr>
              <a:t>);</a:t>
            </a:r>
            <a:r>
              <a:rPr lang="en-US" dirty="0"/>
              <a:t> </a:t>
            </a:r>
          </a:p>
          <a:p>
            <a:r>
              <a:rPr lang="en-US" dirty="0"/>
              <a:t>    B2</a:t>
            </a:r>
            <a:r>
              <a:rPr lang="en-US" dirty="0">
                <a:solidFill>
                  <a:srgbClr val="999999"/>
                </a:solidFill>
              </a:rPr>
              <a:t>.</a:t>
            </a:r>
            <a:r>
              <a:rPr lang="en-US" dirty="0">
                <a:solidFill>
                  <a:srgbClr val="DD4A68"/>
                </a:solidFill>
              </a:rPr>
              <a:t>precede</a:t>
            </a:r>
            <a:r>
              <a:rPr lang="en-US" dirty="0">
                <a:solidFill>
                  <a:srgbClr val="999999"/>
                </a:solidFill>
              </a:rPr>
              <a:t>(</a:t>
            </a:r>
            <a:r>
              <a:rPr lang="en-US" dirty="0"/>
              <a:t>B3</a:t>
            </a:r>
            <a:r>
              <a:rPr lang="en-US" dirty="0">
                <a:solidFill>
                  <a:srgbClr val="999999"/>
                </a:solidFill>
              </a:rPr>
              <a:t>);</a:t>
            </a:r>
            <a:r>
              <a:rPr lang="en-US" dirty="0"/>
              <a:t> </a:t>
            </a:r>
          </a:p>
          <a:p>
            <a:r>
              <a:rPr lang="en-US" dirty="0">
                <a:solidFill>
                  <a:srgbClr val="999999"/>
                </a:solidFill>
              </a:rPr>
              <a:t>}).</a:t>
            </a:r>
            <a:r>
              <a:rPr lang="en-US" dirty="0">
                <a:solidFill>
                  <a:srgbClr val="DD4A68"/>
                </a:solidFill>
              </a:rPr>
              <a:t>name</a:t>
            </a:r>
            <a:r>
              <a:rPr lang="en-US" dirty="0">
                <a:solidFill>
                  <a:srgbClr val="999999"/>
                </a:solidFill>
              </a:rPr>
              <a:t>(</a:t>
            </a:r>
            <a:r>
              <a:rPr lang="en-US" dirty="0">
                <a:solidFill>
                  <a:srgbClr val="669900"/>
                </a:solidFill>
              </a:rPr>
              <a:t>"B"</a:t>
            </a:r>
            <a:r>
              <a:rPr lang="en-US" dirty="0">
                <a:solidFill>
                  <a:srgbClr val="999999"/>
                </a:solidFill>
              </a:rPr>
              <a:t>);</a:t>
            </a:r>
            <a:r>
              <a:rPr lang="en-US" dirty="0"/>
              <a:t> </a:t>
            </a:r>
          </a:p>
          <a:p>
            <a:endParaRPr lang="en-US" dirty="0"/>
          </a:p>
          <a:p>
            <a:r>
              <a:rPr lang="en-US" dirty="0" err="1"/>
              <a:t>A</a:t>
            </a:r>
            <a:r>
              <a:rPr lang="en-US" dirty="0" err="1">
                <a:solidFill>
                  <a:srgbClr val="999999"/>
                </a:solidFill>
              </a:rPr>
              <a:t>.</a:t>
            </a:r>
            <a:r>
              <a:rPr lang="en-US" dirty="0" err="1">
                <a:solidFill>
                  <a:srgbClr val="DD4A68"/>
                </a:solidFill>
              </a:rPr>
              <a:t>precede</a:t>
            </a:r>
            <a:r>
              <a:rPr lang="en-US" dirty="0">
                <a:solidFill>
                  <a:srgbClr val="999999"/>
                </a:solidFill>
              </a:rPr>
              <a:t>(</a:t>
            </a:r>
            <a:r>
              <a:rPr lang="en-US" dirty="0"/>
              <a:t>B</a:t>
            </a:r>
            <a:r>
              <a:rPr lang="en-US" dirty="0">
                <a:solidFill>
                  <a:srgbClr val="999999"/>
                </a:solidFill>
              </a:rPr>
              <a:t>);</a:t>
            </a:r>
            <a:r>
              <a:rPr lang="en-US" dirty="0"/>
              <a:t> </a:t>
            </a:r>
            <a:r>
              <a:rPr lang="en-US" dirty="0">
                <a:solidFill>
                  <a:srgbClr val="708090"/>
                </a:solidFill>
              </a:rPr>
              <a:t>// B runs after A </a:t>
            </a:r>
          </a:p>
          <a:p>
            <a:r>
              <a:rPr lang="en-US" dirty="0" err="1"/>
              <a:t>A</a:t>
            </a:r>
            <a:r>
              <a:rPr lang="en-US" dirty="0" err="1">
                <a:solidFill>
                  <a:srgbClr val="999999"/>
                </a:solidFill>
              </a:rPr>
              <a:t>.</a:t>
            </a:r>
            <a:r>
              <a:rPr lang="en-US" dirty="0" err="1">
                <a:solidFill>
                  <a:srgbClr val="DD4A68"/>
                </a:solidFill>
              </a:rPr>
              <a:t>precede</a:t>
            </a:r>
            <a:r>
              <a:rPr lang="en-US" dirty="0">
                <a:solidFill>
                  <a:srgbClr val="999999"/>
                </a:solidFill>
              </a:rPr>
              <a:t>(</a:t>
            </a:r>
            <a:r>
              <a:rPr lang="en-US" dirty="0"/>
              <a:t>C</a:t>
            </a:r>
            <a:r>
              <a:rPr lang="en-US" dirty="0">
                <a:solidFill>
                  <a:srgbClr val="999999"/>
                </a:solidFill>
              </a:rPr>
              <a:t>);</a:t>
            </a:r>
            <a:r>
              <a:rPr lang="en-US" dirty="0"/>
              <a:t> </a:t>
            </a:r>
            <a:r>
              <a:rPr lang="en-US" dirty="0">
                <a:solidFill>
                  <a:srgbClr val="708090"/>
                </a:solidFill>
              </a:rPr>
              <a:t>// C runs after A </a:t>
            </a:r>
          </a:p>
          <a:p>
            <a:r>
              <a:rPr lang="en-US" dirty="0" err="1"/>
              <a:t>B</a:t>
            </a:r>
            <a:r>
              <a:rPr lang="en-US" dirty="0" err="1">
                <a:solidFill>
                  <a:srgbClr val="999999"/>
                </a:solidFill>
              </a:rPr>
              <a:t>.</a:t>
            </a:r>
            <a:r>
              <a:rPr lang="en-US" dirty="0" err="1">
                <a:solidFill>
                  <a:srgbClr val="DD4A68"/>
                </a:solidFill>
              </a:rPr>
              <a:t>precede</a:t>
            </a:r>
            <a:r>
              <a:rPr lang="en-US" dirty="0">
                <a:solidFill>
                  <a:srgbClr val="999999"/>
                </a:solidFill>
              </a:rPr>
              <a:t>(</a:t>
            </a:r>
            <a:r>
              <a:rPr lang="en-US" dirty="0"/>
              <a:t>D</a:t>
            </a:r>
            <a:r>
              <a:rPr lang="en-US" dirty="0">
                <a:solidFill>
                  <a:srgbClr val="999999"/>
                </a:solidFill>
              </a:rPr>
              <a:t>);</a:t>
            </a:r>
            <a:r>
              <a:rPr lang="en-US" dirty="0"/>
              <a:t> </a:t>
            </a:r>
            <a:r>
              <a:rPr lang="en-US" dirty="0">
                <a:solidFill>
                  <a:srgbClr val="708090"/>
                </a:solidFill>
              </a:rPr>
              <a:t>// D runs after B </a:t>
            </a:r>
          </a:p>
          <a:p>
            <a:r>
              <a:rPr lang="en-US" dirty="0" err="1"/>
              <a:t>C</a:t>
            </a:r>
            <a:r>
              <a:rPr lang="en-US" dirty="0" err="1">
                <a:solidFill>
                  <a:srgbClr val="999999"/>
                </a:solidFill>
              </a:rPr>
              <a:t>.</a:t>
            </a:r>
            <a:r>
              <a:rPr lang="en-US" dirty="0" err="1">
                <a:solidFill>
                  <a:srgbClr val="DD4A68"/>
                </a:solidFill>
              </a:rPr>
              <a:t>precede</a:t>
            </a:r>
            <a:r>
              <a:rPr lang="en-US" dirty="0">
                <a:solidFill>
                  <a:srgbClr val="999999"/>
                </a:solidFill>
              </a:rPr>
              <a:t>(</a:t>
            </a:r>
            <a:r>
              <a:rPr lang="en-US" dirty="0"/>
              <a:t>D</a:t>
            </a:r>
            <a:r>
              <a:rPr lang="en-US" dirty="0">
                <a:solidFill>
                  <a:srgbClr val="999999"/>
                </a:solidFill>
              </a:rPr>
              <a:t>);</a:t>
            </a:r>
            <a:r>
              <a:rPr lang="en-US" dirty="0"/>
              <a:t> </a:t>
            </a:r>
            <a:r>
              <a:rPr lang="en-US" dirty="0">
                <a:solidFill>
                  <a:srgbClr val="708090"/>
                </a:solidFill>
              </a:rPr>
              <a:t>// D runs after C</a:t>
            </a:r>
            <a:endParaRPr lang="en-US" dirty="0"/>
          </a:p>
        </p:txBody>
      </p:sp>
      <p:pic>
        <p:nvPicPr>
          <p:cNvPr id="5" name="Picture 4">
            <a:extLst>
              <a:ext uri="{FF2B5EF4-FFF2-40B4-BE49-F238E27FC236}">
                <a16:creationId xmlns:a16="http://schemas.microsoft.com/office/drawing/2014/main" id="{072F160C-42FC-974D-BA4A-2896AF87E665}"/>
              </a:ext>
            </a:extLst>
          </p:cNvPr>
          <p:cNvPicPr>
            <a:picLocks noChangeAspect="1"/>
          </p:cNvPicPr>
          <p:nvPr/>
        </p:nvPicPr>
        <p:blipFill>
          <a:blip r:embed="rId3"/>
          <a:stretch>
            <a:fillRect/>
          </a:stretch>
        </p:blipFill>
        <p:spPr>
          <a:xfrm>
            <a:off x="5568831" y="1296303"/>
            <a:ext cx="2946519" cy="4028444"/>
          </a:xfrm>
          <a:prstGeom prst="rect">
            <a:avLst/>
          </a:prstGeom>
        </p:spPr>
      </p:pic>
      <p:sp>
        <p:nvSpPr>
          <p:cNvPr id="10" name="TextBox 9">
            <a:extLst>
              <a:ext uri="{FF2B5EF4-FFF2-40B4-BE49-F238E27FC236}">
                <a16:creationId xmlns:a16="http://schemas.microsoft.com/office/drawing/2014/main" id="{6454441A-E74C-1E43-88A5-83AB7EAE2C91}"/>
              </a:ext>
            </a:extLst>
          </p:cNvPr>
          <p:cNvSpPr txBox="1"/>
          <p:nvPr/>
        </p:nvSpPr>
        <p:spPr>
          <a:xfrm>
            <a:off x="4214813" y="5469807"/>
            <a:ext cx="4300537" cy="1015663"/>
          </a:xfrm>
          <a:prstGeom prst="rect">
            <a:avLst/>
          </a:prstGeom>
          <a:noFill/>
          <a:ln w="38100">
            <a:solidFill>
              <a:srgbClr val="FF0000"/>
            </a:solidFill>
          </a:ln>
        </p:spPr>
        <p:txBody>
          <a:bodyPr wrap="square" rtlCol="0">
            <a:spAutoFit/>
          </a:bodyPr>
          <a:lstStyle/>
          <a:p>
            <a:pPr algn="r"/>
            <a:r>
              <a:rPr lang="en-US" sz="2000" i="1" dirty="0"/>
              <a:t>Cpp-Taskflow uses </a:t>
            </a:r>
            <a:r>
              <a:rPr lang="en-US" i="1" dirty="0">
                <a:latin typeface="Courier" pitchFamily="2" charset="0"/>
              </a:rPr>
              <a:t>std::variant </a:t>
            </a:r>
            <a:r>
              <a:rPr lang="en-US" sz="2000" i="1" dirty="0"/>
              <a:t>to enable a uniform interface for both static tasking and dynamic tasking</a:t>
            </a:r>
            <a:endParaRPr lang="en-US" sz="2000" i="1" dirty="0">
              <a:latin typeface="Courier" pitchFamily="2" charset="0"/>
            </a:endParaRPr>
          </a:p>
        </p:txBody>
      </p:sp>
    </p:spTree>
    <p:extLst>
      <p:ext uri="{BB962C8B-B14F-4D97-AF65-F5344CB8AC3E}">
        <p14:creationId xmlns:p14="http://schemas.microsoft.com/office/powerpoint/2010/main" val="1460542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C82998-E1F8-2949-ADC5-81FDB7D74E9B}"/>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523567AC-47FA-D343-B2BE-520E9F6F419A}"/>
              </a:ext>
            </a:extLst>
          </p:cNvPr>
          <p:cNvSpPr>
            <a:spLocks noGrp="1"/>
          </p:cNvSpPr>
          <p:nvPr>
            <p:ph type="title"/>
          </p:nvPr>
        </p:nvSpPr>
        <p:spPr/>
        <p:txBody>
          <a:bodyPr>
            <a:normAutofit/>
          </a:bodyPr>
          <a:lstStyle/>
          <a:p>
            <a:r>
              <a:rPr lang="en-US" dirty="0"/>
              <a:t>Detached </a:t>
            </a:r>
            <a:r>
              <a:rPr lang="en-US" dirty="0" err="1"/>
              <a:t>Subflow</a:t>
            </a:r>
            <a:endParaRPr lang="en-US" dirty="0"/>
          </a:p>
        </p:txBody>
      </p:sp>
      <p:sp>
        <p:nvSpPr>
          <p:cNvPr id="4" name="Rectangle 3">
            <a:extLst>
              <a:ext uri="{FF2B5EF4-FFF2-40B4-BE49-F238E27FC236}">
                <a16:creationId xmlns:a16="http://schemas.microsoft.com/office/drawing/2014/main" id="{1E4F75D0-9436-8B40-919A-CC17921AEB27}"/>
              </a:ext>
            </a:extLst>
          </p:cNvPr>
          <p:cNvSpPr/>
          <p:nvPr/>
        </p:nvSpPr>
        <p:spPr>
          <a:xfrm>
            <a:off x="628650" y="1210575"/>
            <a:ext cx="7815263" cy="5355312"/>
          </a:xfrm>
          <a:prstGeom prst="rect">
            <a:avLst/>
          </a:prstGeom>
        </p:spPr>
        <p:txBody>
          <a:bodyPr wrap="square">
            <a:spAutoFit/>
          </a:bodyPr>
          <a:lstStyle/>
          <a:p>
            <a:r>
              <a:rPr lang="en-US" dirty="0">
                <a:solidFill>
                  <a:srgbClr val="708090"/>
                </a:solidFill>
              </a:rPr>
              <a:t>// create three regular tasks</a:t>
            </a:r>
            <a:r>
              <a:rPr lang="en-US" dirty="0"/>
              <a:t> </a:t>
            </a:r>
          </a:p>
          <a:p>
            <a:r>
              <a:rPr lang="en-US" dirty="0" err="1"/>
              <a:t>tf</a:t>
            </a:r>
            <a:r>
              <a:rPr lang="en-US" dirty="0">
                <a:solidFill>
                  <a:srgbClr val="9A6E3A"/>
                </a:solidFill>
              </a:rPr>
              <a:t>::</a:t>
            </a:r>
            <a:r>
              <a:rPr lang="en-US" dirty="0"/>
              <a:t>Task A </a:t>
            </a:r>
            <a:r>
              <a:rPr lang="en-US" dirty="0">
                <a:solidFill>
                  <a:srgbClr val="9A6E3A"/>
                </a:solidFill>
              </a:rPr>
              <a:t>=</a:t>
            </a:r>
            <a:r>
              <a:rPr lang="en-US" dirty="0"/>
              <a:t> </a:t>
            </a:r>
            <a:r>
              <a:rPr lang="en-US" dirty="0" err="1"/>
              <a:t>tf</a:t>
            </a:r>
            <a:r>
              <a:rPr lang="en-US" dirty="0" err="1">
                <a:solidFill>
                  <a:srgbClr val="999999"/>
                </a:solidFill>
              </a:rPr>
              <a:t>.</a:t>
            </a:r>
            <a:r>
              <a:rPr lang="en-US" dirty="0" err="1">
                <a:solidFill>
                  <a:srgbClr val="DD4A68"/>
                </a:solidFill>
              </a:rPr>
              <a:t>emplace</a:t>
            </a:r>
            <a:r>
              <a:rPr lang="en-US" dirty="0">
                <a:solidFill>
                  <a:srgbClr val="999999"/>
                </a:solidFill>
              </a:rPr>
              <a:t>([](){}).</a:t>
            </a:r>
            <a:r>
              <a:rPr lang="en-US" dirty="0">
                <a:solidFill>
                  <a:srgbClr val="DD4A68"/>
                </a:solidFill>
              </a:rPr>
              <a:t>name</a:t>
            </a:r>
            <a:r>
              <a:rPr lang="en-US" dirty="0">
                <a:solidFill>
                  <a:srgbClr val="999999"/>
                </a:solidFill>
              </a:rPr>
              <a:t>(</a:t>
            </a:r>
            <a:r>
              <a:rPr lang="en-US" dirty="0">
                <a:solidFill>
                  <a:srgbClr val="669900"/>
                </a:solidFill>
              </a:rPr>
              <a:t>"A"</a:t>
            </a:r>
            <a:r>
              <a:rPr lang="en-US" dirty="0">
                <a:solidFill>
                  <a:srgbClr val="999999"/>
                </a:solidFill>
              </a:rPr>
              <a:t>);</a:t>
            </a:r>
          </a:p>
          <a:p>
            <a:r>
              <a:rPr lang="en-US" dirty="0" err="1"/>
              <a:t>tf</a:t>
            </a:r>
            <a:r>
              <a:rPr lang="en-US" dirty="0">
                <a:solidFill>
                  <a:srgbClr val="9A6E3A"/>
                </a:solidFill>
              </a:rPr>
              <a:t>::</a:t>
            </a:r>
            <a:r>
              <a:rPr lang="en-US" dirty="0"/>
              <a:t>Task C </a:t>
            </a:r>
            <a:r>
              <a:rPr lang="en-US" dirty="0">
                <a:solidFill>
                  <a:srgbClr val="9A6E3A"/>
                </a:solidFill>
              </a:rPr>
              <a:t>=</a:t>
            </a:r>
            <a:r>
              <a:rPr lang="en-US" dirty="0"/>
              <a:t> </a:t>
            </a:r>
            <a:r>
              <a:rPr lang="en-US" dirty="0" err="1"/>
              <a:t>tf</a:t>
            </a:r>
            <a:r>
              <a:rPr lang="en-US" dirty="0" err="1">
                <a:solidFill>
                  <a:srgbClr val="999999"/>
                </a:solidFill>
              </a:rPr>
              <a:t>.</a:t>
            </a:r>
            <a:r>
              <a:rPr lang="en-US" dirty="0" err="1">
                <a:solidFill>
                  <a:srgbClr val="DD4A68"/>
                </a:solidFill>
              </a:rPr>
              <a:t>emplace</a:t>
            </a:r>
            <a:r>
              <a:rPr lang="en-US" dirty="0">
                <a:solidFill>
                  <a:srgbClr val="999999"/>
                </a:solidFill>
              </a:rPr>
              <a:t>([](){}).</a:t>
            </a:r>
            <a:r>
              <a:rPr lang="en-US" dirty="0">
                <a:solidFill>
                  <a:srgbClr val="DD4A68"/>
                </a:solidFill>
              </a:rPr>
              <a:t>name</a:t>
            </a:r>
            <a:r>
              <a:rPr lang="en-US" dirty="0">
                <a:solidFill>
                  <a:srgbClr val="999999"/>
                </a:solidFill>
              </a:rPr>
              <a:t>(</a:t>
            </a:r>
            <a:r>
              <a:rPr lang="en-US" dirty="0">
                <a:solidFill>
                  <a:srgbClr val="669900"/>
                </a:solidFill>
              </a:rPr>
              <a:t>"C"</a:t>
            </a:r>
            <a:r>
              <a:rPr lang="en-US" dirty="0">
                <a:solidFill>
                  <a:srgbClr val="999999"/>
                </a:solidFill>
              </a:rPr>
              <a:t>);</a:t>
            </a:r>
          </a:p>
          <a:p>
            <a:r>
              <a:rPr lang="en-US" dirty="0" err="1"/>
              <a:t>tf</a:t>
            </a:r>
            <a:r>
              <a:rPr lang="en-US" dirty="0">
                <a:solidFill>
                  <a:srgbClr val="9A6E3A"/>
                </a:solidFill>
              </a:rPr>
              <a:t>::</a:t>
            </a:r>
            <a:r>
              <a:rPr lang="en-US" dirty="0"/>
              <a:t>Task D </a:t>
            </a:r>
            <a:r>
              <a:rPr lang="en-US" dirty="0">
                <a:solidFill>
                  <a:srgbClr val="9A6E3A"/>
                </a:solidFill>
              </a:rPr>
              <a:t>=</a:t>
            </a:r>
            <a:r>
              <a:rPr lang="en-US" dirty="0"/>
              <a:t> </a:t>
            </a:r>
            <a:r>
              <a:rPr lang="en-US" dirty="0" err="1"/>
              <a:t>tf</a:t>
            </a:r>
            <a:r>
              <a:rPr lang="en-US" dirty="0" err="1">
                <a:solidFill>
                  <a:srgbClr val="999999"/>
                </a:solidFill>
              </a:rPr>
              <a:t>.</a:t>
            </a:r>
            <a:r>
              <a:rPr lang="en-US" dirty="0" err="1">
                <a:solidFill>
                  <a:srgbClr val="DD4A68"/>
                </a:solidFill>
              </a:rPr>
              <a:t>emplace</a:t>
            </a:r>
            <a:r>
              <a:rPr lang="en-US" dirty="0">
                <a:solidFill>
                  <a:srgbClr val="999999"/>
                </a:solidFill>
              </a:rPr>
              <a:t>([](){}).</a:t>
            </a:r>
            <a:r>
              <a:rPr lang="en-US" dirty="0">
                <a:solidFill>
                  <a:srgbClr val="DD4A68"/>
                </a:solidFill>
              </a:rPr>
              <a:t>name</a:t>
            </a:r>
            <a:r>
              <a:rPr lang="en-US" dirty="0">
                <a:solidFill>
                  <a:srgbClr val="999999"/>
                </a:solidFill>
              </a:rPr>
              <a:t>(</a:t>
            </a:r>
            <a:r>
              <a:rPr lang="en-US" dirty="0">
                <a:solidFill>
                  <a:srgbClr val="669900"/>
                </a:solidFill>
              </a:rPr>
              <a:t>"D"</a:t>
            </a:r>
            <a:r>
              <a:rPr lang="en-US" dirty="0">
                <a:solidFill>
                  <a:srgbClr val="999999"/>
                </a:solidFill>
              </a:rPr>
              <a:t>);</a:t>
            </a:r>
            <a:r>
              <a:rPr lang="en-US" dirty="0"/>
              <a:t> </a:t>
            </a:r>
          </a:p>
          <a:p>
            <a:endParaRPr lang="en-US" dirty="0"/>
          </a:p>
          <a:p>
            <a:r>
              <a:rPr lang="en-US" dirty="0">
                <a:solidFill>
                  <a:srgbClr val="708090"/>
                </a:solidFill>
              </a:rPr>
              <a:t>// create a </a:t>
            </a:r>
            <a:r>
              <a:rPr lang="en-US" dirty="0" err="1">
                <a:solidFill>
                  <a:srgbClr val="708090"/>
                </a:solidFill>
              </a:rPr>
              <a:t>subflow</a:t>
            </a:r>
            <a:r>
              <a:rPr lang="en-US" dirty="0">
                <a:solidFill>
                  <a:srgbClr val="708090"/>
                </a:solidFill>
              </a:rPr>
              <a:t> graph (dynamic tasking)</a:t>
            </a:r>
            <a:r>
              <a:rPr lang="en-US" dirty="0"/>
              <a:t> </a:t>
            </a:r>
          </a:p>
          <a:p>
            <a:r>
              <a:rPr lang="en-US" dirty="0" err="1"/>
              <a:t>tf</a:t>
            </a:r>
            <a:r>
              <a:rPr lang="en-US" dirty="0">
                <a:solidFill>
                  <a:srgbClr val="9A6E3A"/>
                </a:solidFill>
              </a:rPr>
              <a:t>::</a:t>
            </a:r>
            <a:r>
              <a:rPr lang="en-US" dirty="0"/>
              <a:t>Task B </a:t>
            </a:r>
            <a:r>
              <a:rPr lang="en-US" dirty="0">
                <a:solidFill>
                  <a:srgbClr val="9A6E3A"/>
                </a:solidFill>
              </a:rPr>
              <a:t>=</a:t>
            </a:r>
            <a:r>
              <a:rPr lang="en-US" dirty="0"/>
              <a:t> </a:t>
            </a:r>
            <a:r>
              <a:rPr lang="en-US" dirty="0" err="1"/>
              <a:t>tf</a:t>
            </a:r>
            <a:r>
              <a:rPr lang="en-US" dirty="0" err="1">
                <a:solidFill>
                  <a:srgbClr val="999999"/>
                </a:solidFill>
              </a:rPr>
              <a:t>.</a:t>
            </a:r>
            <a:r>
              <a:rPr lang="en-US" dirty="0" err="1">
                <a:solidFill>
                  <a:srgbClr val="DD4A68"/>
                </a:solidFill>
              </a:rPr>
              <a:t>emplace</a:t>
            </a:r>
            <a:r>
              <a:rPr lang="en-US" dirty="0">
                <a:solidFill>
                  <a:srgbClr val="999999"/>
                </a:solidFill>
              </a:rPr>
              <a:t>([]</a:t>
            </a:r>
            <a:r>
              <a:rPr lang="en-US" dirty="0"/>
              <a:t> </a:t>
            </a:r>
            <a:r>
              <a:rPr lang="en-US" dirty="0">
                <a:solidFill>
                  <a:srgbClr val="999999"/>
                </a:solidFill>
              </a:rPr>
              <a:t>(</a:t>
            </a:r>
            <a:r>
              <a:rPr lang="en-US" dirty="0" err="1"/>
              <a:t>tf</a:t>
            </a:r>
            <a:r>
              <a:rPr lang="en-US" dirty="0">
                <a:solidFill>
                  <a:srgbClr val="9A6E3A"/>
                </a:solidFill>
              </a:rPr>
              <a:t>::</a:t>
            </a:r>
            <a:r>
              <a:rPr lang="en-US" dirty="0" err="1"/>
              <a:t>Subflow</a:t>
            </a:r>
            <a:r>
              <a:rPr lang="en-US" dirty="0">
                <a:solidFill>
                  <a:srgbClr val="9A6E3A"/>
                </a:solidFill>
              </a:rPr>
              <a:t>&amp;</a:t>
            </a:r>
            <a:r>
              <a:rPr lang="en-US" dirty="0"/>
              <a:t> </a:t>
            </a:r>
            <a:r>
              <a:rPr lang="en-US" dirty="0" err="1"/>
              <a:t>subflow</a:t>
            </a:r>
            <a:r>
              <a:rPr lang="en-US" dirty="0">
                <a:solidFill>
                  <a:srgbClr val="999999"/>
                </a:solidFill>
              </a:rPr>
              <a:t>)</a:t>
            </a:r>
            <a:r>
              <a:rPr lang="en-US" dirty="0"/>
              <a:t> </a:t>
            </a:r>
            <a:r>
              <a:rPr lang="en-US" dirty="0">
                <a:solidFill>
                  <a:srgbClr val="999999"/>
                </a:solidFill>
              </a:rPr>
              <a:t>{</a:t>
            </a:r>
            <a:r>
              <a:rPr lang="en-US" dirty="0"/>
              <a:t> </a:t>
            </a:r>
          </a:p>
          <a:p>
            <a:r>
              <a:rPr lang="en-US" dirty="0"/>
              <a:t>    </a:t>
            </a:r>
            <a:r>
              <a:rPr lang="en-US" dirty="0" err="1"/>
              <a:t>tf</a:t>
            </a:r>
            <a:r>
              <a:rPr lang="en-US" dirty="0">
                <a:solidFill>
                  <a:srgbClr val="9A6E3A"/>
                </a:solidFill>
              </a:rPr>
              <a:t>::</a:t>
            </a:r>
            <a:r>
              <a:rPr lang="en-US" dirty="0"/>
              <a:t>Task B1 </a:t>
            </a:r>
            <a:r>
              <a:rPr lang="en-US" dirty="0">
                <a:solidFill>
                  <a:srgbClr val="9A6E3A"/>
                </a:solidFill>
              </a:rPr>
              <a:t>=</a:t>
            </a:r>
            <a:r>
              <a:rPr lang="en-US" dirty="0"/>
              <a:t> </a:t>
            </a:r>
            <a:r>
              <a:rPr lang="en-US" dirty="0" err="1"/>
              <a:t>subflow</a:t>
            </a:r>
            <a:r>
              <a:rPr lang="en-US" dirty="0" err="1">
                <a:solidFill>
                  <a:srgbClr val="999999"/>
                </a:solidFill>
              </a:rPr>
              <a:t>.</a:t>
            </a:r>
            <a:r>
              <a:rPr lang="en-US" dirty="0" err="1">
                <a:solidFill>
                  <a:srgbClr val="DD4A68"/>
                </a:solidFill>
              </a:rPr>
              <a:t>emplace</a:t>
            </a:r>
            <a:r>
              <a:rPr lang="en-US" dirty="0">
                <a:solidFill>
                  <a:srgbClr val="999999"/>
                </a:solidFill>
              </a:rPr>
              <a:t>([](){}).</a:t>
            </a:r>
            <a:r>
              <a:rPr lang="en-US" dirty="0">
                <a:solidFill>
                  <a:srgbClr val="DD4A68"/>
                </a:solidFill>
              </a:rPr>
              <a:t>name</a:t>
            </a:r>
            <a:r>
              <a:rPr lang="en-US" dirty="0">
                <a:solidFill>
                  <a:srgbClr val="999999"/>
                </a:solidFill>
              </a:rPr>
              <a:t>(</a:t>
            </a:r>
            <a:r>
              <a:rPr lang="en-US" dirty="0">
                <a:solidFill>
                  <a:srgbClr val="669900"/>
                </a:solidFill>
              </a:rPr>
              <a:t>"B1"</a:t>
            </a:r>
            <a:r>
              <a:rPr lang="en-US" dirty="0">
                <a:solidFill>
                  <a:srgbClr val="999999"/>
                </a:solidFill>
              </a:rPr>
              <a:t>);</a:t>
            </a:r>
            <a:r>
              <a:rPr lang="en-US" dirty="0"/>
              <a:t> </a:t>
            </a:r>
          </a:p>
          <a:p>
            <a:r>
              <a:rPr lang="en-US" dirty="0"/>
              <a:t>    </a:t>
            </a:r>
            <a:r>
              <a:rPr lang="en-US" dirty="0" err="1"/>
              <a:t>tf</a:t>
            </a:r>
            <a:r>
              <a:rPr lang="en-US" dirty="0">
                <a:solidFill>
                  <a:srgbClr val="9A6E3A"/>
                </a:solidFill>
              </a:rPr>
              <a:t>::</a:t>
            </a:r>
            <a:r>
              <a:rPr lang="en-US" dirty="0"/>
              <a:t>Task B2 </a:t>
            </a:r>
            <a:r>
              <a:rPr lang="en-US" dirty="0">
                <a:solidFill>
                  <a:srgbClr val="9A6E3A"/>
                </a:solidFill>
              </a:rPr>
              <a:t>=</a:t>
            </a:r>
            <a:r>
              <a:rPr lang="en-US" dirty="0"/>
              <a:t> </a:t>
            </a:r>
            <a:r>
              <a:rPr lang="en-US" dirty="0" err="1"/>
              <a:t>subflow</a:t>
            </a:r>
            <a:r>
              <a:rPr lang="en-US" dirty="0" err="1">
                <a:solidFill>
                  <a:srgbClr val="999999"/>
                </a:solidFill>
              </a:rPr>
              <a:t>.</a:t>
            </a:r>
            <a:r>
              <a:rPr lang="en-US" dirty="0" err="1">
                <a:solidFill>
                  <a:srgbClr val="DD4A68"/>
                </a:solidFill>
              </a:rPr>
              <a:t>emplace</a:t>
            </a:r>
            <a:r>
              <a:rPr lang="en-US" dirty="0">
                <a:solidFill>
                  <a:srgbClr val="999999"/>
                </a:solidFill>
              </a:rPr>
              <a:t>([](){}).</a:t>
            </a:r>
            <a:r>
              <a:rPr lang="en-US" dirty="0">
                <a:solidFill>
                  <a:srgbClr val="DD4A68"/>
                </a:solidFill>
              </a:rPr>
              <a:t>name</a:t>
            </a:r>
            <a:r>
              <a:rPr lang="en-US" dirty="0">
                <a:solidFill>
                  <a:srgbClr val="999999"/>
                </a:solidFill>
              </a:rPr>
              <a:t>(</a:t>
            </a:r>
            <a:r>
              <a:rPr lang="en-US" dirty="0">
                <a:solidFill>
                  <a:srgbClr val="669900"/>
                </a:solidFill>
              </a:rPr>
              <a:t>"B2"</a:t>
            </a:r>
            <a:r>
              <a:rPr lang="en-US" dirty="0">
                <a:solidFill>
                  <a:srgbClr val="999999"/>
                </a:solidFill>
              </a:rPr>
              <a:t>);</a:t>
            </a:r>
            <a:r>
              <a:rPr lang="en-US" dirty="0"/>
              <a:t> </a:t>
            </a:r>
          </a:p>
          <a:p>
            <a:r>
              <a:rPr lang="en-US" dirty="0"/>
              <a:t>    </a:t>
            </a:r>
            <a:r>
              <a:rPr lang="en-US" dirty="0" err="1"/>
              <a:t>tf</a:t>
            </a:r>
            <a:r>
              <a:rPr lang="en-US" dirty="0">
                <a:solidFill>
                  <a:srgbClr val="9A6E3A"/>
                </a:solidFill>
              </a:rPr>
              <a:t>::</a:t>
            </a:r>
            <a:r>
              <a:rPr lang="en-US" dirty="0"/>
              <a:t>Task B3 </a:t>
            </a:r>
            <a:r>
              <a:rPr lang="en-US" dirty="0">
                <a:solidFill>
                  <a:srgbClr val="9A6E3A"/>
                </a:solidFill>
              </a:rPr>
              <a:t>=</a:t>
            </a:r>
            <a:r>
              <a:rPr lang="en-US" dirty="0"/>
              <a:t> </a:t>
            </a:r>
            <a:r>
              <a:rPr lang="en-US" dirty="0" err="1"/>
              <a:t>subflow</a:t>
            </a:r>
            <a:r>
              <a:rPr lang="en-US" dirty="0" err="1">
                <a:solidFill>
                  <a:srgbClr val="999999"/>
                </a:solidFill>
              </a:rPr>
              <a:t>.</a:t>
            </a:r>
            <a:r>
              <a:rPr lang="en-US" dirty="0" err="1">
                <a:solidFill>
                  <a:srgbClr val="DD4A68"/>
                </a:solidFill>
              </a:rPr>
              <a:t>emplace</a:t>
            </a:r>
            <a:r>
              <a:rPr lang="en-US" dirty="0">
                <a:solidFill>
                  <a:srgbClr val="999999"/>
                </a:solidFill>
              </a:rPr>
              <a:t>([](){}).</a:t>
            </a:r>
            <a:r>
              <a:rPr lang="en-US" dirty="0">
                <a:solidFill>
                  <a:srgbClr val="DD4A68"/>
                </a:solidFill>
              </a:rPr>
              <a:t>name</a:t>
            </a:r>
            <a:r>
              <a:rPr lang="en-US" dirty="0">
                <a:solidFill>
                  <a:srgbClr val="999999"/>
                </a:solidFill>
              </a:rPr>
              <a:t>(</a:t>
            </a:r>
            <a:r>
              <a:rPr lang="en-US" dirty="0">
                <a:solidFill>
                  <a:srgbClr val="669900"/>
                </a:solidFill>
              </a:rPr>
              <a:t>"B3"</a:t>
            </a:r>
            <a:r>
              <a:rPr lang="en-US" dirty="0">
                <a:solidFill>
                  <a:srgbClr val="999999"/>
                </a:solidFill>
              </a:rPr>
              <a:t>);</a:t>
            </a:r>
            <a:r>
              <a:rPr lang="en-US" dirty="0"/>
              <a:t> </a:t>
            </a:r>
          </a:p>
          <a:p>
            <a:r>
              <a:rPr lang="en-US" dirty="0"/>
              <a:t>    B1</a:t>
            </a:r>
            <a:r>
              <a:rPr lang="en-US" dirty="0">
                <a:solidFill>
                  <a:srgbClr val="999999"/>
                </a:solidFill>
              </a:rPr>
              <a:t>.</a:t>
            </a:r>
            <a:r>
              <a:rPr lang="en-US" dirty="0">
                <a:solidFill>
                  <a:srgbClr val="DD4A68"/>
                </a:solidFill>
              </a:rPr>
              <a:t>precede</a:t>
            </a:r>
            <a:r>
              <a:rPr lang="en-US" dirty="0">
                <a:solidFill>
                  <a:srgbClr val="999999"/>
                </a:solidFill>
              </a:rPr>
              <a:t>(</a:t>
            </a:r>
            <a:r>
              <a:rPr lang="en-US" dirty="0"/>
              <a:t>B3</a:t>
            </a:r>
            <a:r>
              <a:rPr lang="en-US" dirty="0">
                <a:solidFill>
                  <a:srgbClr val="999999"/>
                </a:solidFill>
              </a:rPr>
              <a:t>);</a:t>
            </a:r>
            <a:r>
              <a:rPr lang="en-US" dirty="0"/>
              <a:t> </a:t>
            </a:r>
          </a:p>
          <a:p>
            <a:r>
              <a:rPr lang="en-US" dirty="0"/>
              <a:t>    B2</a:t>
            </a:r>
            <a:r>
              <a:rPr lang="en-US" dirty="0">
                <a:solidFill>
                  <a:srgbClr val="999999"/>
                </a:solidFill>
              </a:rPr>
              <a:t>.</a:t>
            </a:r>
            <a:r>
              <a:rPr lang="en-US" dirty="0">
                <a:solidFill>
                  <a:srgbClr val="DD4A68"/>
                </a:solidFill>
              </a:rPr>
              <a:t>precede</a:t>
            </a:r>
            <a:r>
              <a:rPr lang="en-US" dirty="0">
                <a:solidFill>
                  <a:srgbClr val="999999"/>
                </a:solidFill>
              </a:rPr>
              <a:t>(</a:t>
            </a:r>
            <a:r>
              <a:rPr lang="en-US" dirty="0"/>
              <a:t>B3</a:t>
            </a:r>
            <a:r>
              <a:rPr lang="en-US" dirty="0">
                <a:solidFill>
                  <a:srgbClr val="999999"/>
                </a:solidFill>
              </a:rPr>
              <a:t>);</a:t>
            </a:r>
            <a:r>
              <a:rPr lang="en-US" dirty="0"/>
              <a:t> </a:t>
            </a:r>
          </a:p>
          <a:p>
            <a:r>
              <a:rPr lang="en-US" dirty="0"/>
              <a:t>    </a:t>
            </a:r>
            <a:r>
              <a:rPr lang="en-US" dirty="0" err="1"/>
              <a:t>subflow.</a:t>
            </a:r>
            <a:r>
              <a:rPr lang="en-US" dirty="0" err="1">
                <a:solidFill>
                  <a:srgbClr val="DD4A68"/>
                </a:solidFill>
              </a:rPr>
              <a:t>detach</a:t>
            </a:r>
            <a:r>
              <a:rPr lang="en-US" dirty="0"/>
              <a:t>();</a:t>
            </a:r>
          </a:p>
          <a:p>
            <a:r>
              <a:rPr lang="en-US" dirty="0">
                <a:solidFill>
                  <a:srgbClr val="999999"/>
                </a:solidFill>
              </a:rPr>
              <a:t>}).</a:t>
            </a:r>
            <a:r>
              <a:rPr lang="en-US" dirty="0">
                <a:solidFill>
                  <a:srgbClr val="DD4A68"/>
                </a:solidFill>
              </a:rPr>
              <a:t>name</a:t>
            </a:r>
            <a:r>
              <a:rPr lang="en-US" dirty="0">
                <a:solidFill>
                  <a:srgbClr val="999999"/>
                </a:solidFill>
              </a:rPr>
              <a:t>(</a:t>
            </a:r>
            <a:r>
              <a:rPr lang="en-US" dirty="0">
                <a:solidFill>
                  <a:srgbClr val="669900"/>
                </a:solidFill>
              </a:rPr>
              <a:t>"B"</a:t>
            </a:r>
            <a:r>
              <a:rPr lang="en-US" dirty="0">
                <a:solidFill>
                  <a:srgbClr val="999999"/>
                </a:solidFill>
              </a:rPr>
              <a:t>);</a:t>
            </a:r>
            <a:r>
              <a:rPr lang="en-US" dirty="0"/>
              <a:t> </a:t>
            </a:r>
          </a:p>
          <a:p>
            <a:endParaRPr lang="en-US" dirty="0"/>
          </a:p>
          <a:p>
            <a:r>
              <a:rPr lang="en-US" dirty="0" err="1"/>
              <a:t>A</a:t>
            </a:r>
            <a:r>
              <a:rPr lang="en-US" dirty="0" err="1">
                <a:solidFill>
                  <a:srgbClr val="999999"/>
                </a:solidFill>
              </a:rPr>
              <a:t>.</a:t>
            </a:r>
            <a:r>
              <a:rPr lang="en-US" dirty="0" err="1">
                <a:solidFill>
                  <a:srgbClr val="DD4A68"/>
                </a:solidFill>
              </a:rPr>
              <a:t>precede</a:t>
            </a:r>
            <a:r>
              <a:rPr lang="en-US" dirty="0">
                <a:solidFill>
                  <a:srgbClr val="999999"/>
                </a:solidFill>
              </a:rPr>
              <a:t>(</a:t>
            </a:r>
            <a:r>
              <a:rPr lang="en-US" dirty="0"/>
              <a:t>B</a:t>
            </a:r>
            <a:r>
              <a:rPr lang="en-US" dirty="0">
                <a:solidFill>
                  <a:srgbClr val="999999"/>
                </a:solidFill>
              </a:rPr>
              <a:t>);</a:t>
            </a:r>
            <a:r>
              <a:rPr lang="en-US" dirty="0"/>
              <a:t> </a:t>
            </a:r>
            <a:r>
              <a:rPr lang="en-US" dirty="0">
                <a:solidFill>
                  <a:srgbClr val="708090"/>
                </a:solidFill>
              </a:rPr>
              <a:t>// B runs after A </a:t>
            </a:r>
          </a:p>
          <a:p>
            <a:r>
              <a:rPr lang="en-US" dirty="0" err="1"/>
              <a:t>A</a:t>
            </a:r>
            <a:r>
              <a:rPr lang="en-US" dirty="0" err="1">
                <a:solidFill>
                  <a:srgbClr val="999999"/>
                </a:solidFill>
              </a:rPr>
              <a:t>.</a:t>
            </a:r>
            <a:r>
              <a:rPr lang="en-US" dirty="0" err="1">
                <a:solidFill>
                  <a:srgbClr val="DD4A68"/>
                </a:solidFill>
              </a:rPr>
              <a:t>precede</a:t>
            </a:r>
            <a:r>
              <a:rPr lang="en-US" dirty="0">
                <a:solidFill>
                  <a:srgbClr val="999999"/>
                </a:solidFill>
              </a:rPr>
              <a:t>(</a:t>
            </a:r>
            <a:r>
              <a:rPr lang="en-US" dirty="0"/>
              <a:t>C</a:t>
            </a:r>
            <a:r>
              <a:rPr lang="en-US" dirty="0">
                <a:solidFill>
                  <a:srgbClr val="999999"/>
                </a:solidFill>
              </a:rPr>
              <a:t>);</a:t>
            </a:r>
            <a:r>
              <a:rPr lang="en-US" dirty="0"/>
              <a:t> </a:t>
            </a:r>
            <a:r>
              <a:rPr lang="en-US" dirty="0">
                <a:solidFill>
                  <a:srgbClr val="708090"/>
                </a:solidFill>
              </a:rPr>
              <a:t>// C runs after A </a:t>
            </a:r>
          </a:p>
          <a:p>
            <a:r>
              <a:rPr lang="en-US" dirty="0" err="1"/>
              <a:t>B</a:t>
            </a:r>
            <a:r>
              <a:rPr lang="en-US" dirty="0" err="1">
                <a:solidFill>
                  <a:srgbClr val="999999"/>
                </a:solidFill>
              </a:rPr>
              <a:t>.</a:t>
            </a:r>
            <a:r>
              <a:rPr lang="en-US" dirty="0" err="1">
                <a:solidFill>
                  <a:srgbClr val="DD4A68"/>
                </a:solidFill>
              </a:rPr>
              <a:t>precede</a:t>
            </a:r>
            <a:r>
              <a:rPr lang="en-US" dirty="0">
                <a:solidFill>
                  <a:srgbClr val="999999"/>
                </a:solidFill>
              </a:rPr>
              <a:t>(</a:t>
            </a:r>
            <a:r>
              <a:rPr lang="en-US" dirty="0"/>
              <a:t>D</a:t>
            </a:r>
            <a:r>
              <a:rPr lang="en-US" dirty="0">
                <a:solidFill>
                  <a:srgbClr val="999999"/>
                </a:solidFill>
              </a:rPr>
              <a:t>);</a:t>
            </a:r>
            <a:r>
              <a:rPr lang="en-US" dirty="0"/>
              <a:t> </a:t>
            </a:r>
            <a:r>
              <a:rPr lang="en-US" dirty="0">
                <a:solidFill>
                  <a:srgbClr val="708090"/>
                </a:solidFill>
              </a:rPr>
              <a:t>// D runs after B </a:t>
            </a:r>
          </a:p>
          <a:p>
            <a:r>
              <a:rPr lang="en-US" dirty="0" err="1"/>
              <a:t>C</a:t>
            </a:r>
            <a:r>
              <a:rPr lang="en-US" dirty="0" err="1">
                <a:solidFill>
                  <a:srgbClr val="999999"/>
                </a:solidFill>
              </a:rPr>
              <a:t>.</a:t>
            </a:r>
            <a:r>
              <a:rPr lang="en-US" dirty="0" err="1">
                <a:solidFill>
                  <a:srgbClr val="DD4A68"/>
                </a:solidFill>
              </a:rPr>
              <a:t>precede</a:t>
            </a:r>
            <a:r>
              <a:rPr lang="en-US" dirty="0">
                <a:solidFill>
                  <a:srgbClr val="999999"/>
                </a:solidFill>
              </a:rPr>
              <a:t>(</a:t>
            </a:r>
            <a:r>
              <a:rPr lang="en-US" dirty="0"/>
              <a:t>D</a:t>
            </a:r>
            <a:r>
              <a:rPr lang="en-US" dirty="0">
                <a:solidFill>
                  <a:srgbClr val="999999"/>
                </a:solidFill>
              </a:rPr>
              <a:t>);</a:t>
            </a:r>
            <a:r>
              <a:rPr lang="en-US" dirty="0"/>
              <a:t> </a:t>
            </a:r>
            <a:r>
              <a:rPr lang="en-US" dirty="0">
                <a:solidFill>
                  <a:srgbClr val="708090"/>
                </a:solidFill>
              </a:rPr>
              <a:t>// D runs after C</a:t>
            </a:r>
            <a:endParaRPr lang="en-US" dirty="0"/>
          </a:p>
        </p:txBody>
      </p:sp>
      <p:pic>
        <p:nvPicPr>
          <p:cNvPr id="6" name="Picture 5">
            <a:extLst>
              <a:ext uri="{FF2B5EF4-FFF2-40B4-BE49-F238E27FC236}">
                <a16:creationId xmlns:a16="http://schemas.microsoft.com/office/drawing/2014/main" id="{EB377EFF-2EFB-DC47-ADAC-664C290ED054}"/>
              </a:ext>
            </a:extLst>
          </p:cNvPr>
          <p:cNvPicPr>
            <a:picLocks noChangeAspect="1"/>
          </p:cNvPicPr>
          <p:nvPr/>
        </p:nvPicPr>
        <p:blipFill>
          <a:blip r:embed="rId3"/>
          <a:stretch>
            <a:fillRect/>
          </a:stretch>
        </p:blipFill>
        <p:spPr>
          <a:xfrm>
            <a:off x="5500689" y="1208177"/>
            <a:ext cx="3503892" cy="2725249"/>
          </a:xfrm>
          <a:prstGeom prst="rect">
            <a:avLst/>
          </a:prstGeom>
        </p:spPr>
      </p:pic>
      <p:sp>
        <p:nvSpPr>
          <p:cNvPr id="8" name="TextBox 7">
            <a:extLst>
              <a:ext uri="{FF2B5EF4-FFF2-40B4-BE49-F238E27FC236}">
                <a16:creationId xmlns:a16="http://schemas.microsoft.com/office/drawing/2014/main" id="{82D7E2F4-7EB7-A94C-B4FB-D37D79BB5FBF}"/>
              </a:ext>
            </a:extLst>
          </p:cNvPr>
          <p:cNvSpPr txBox="1"/>
          <p:nvPr/>
        </p:nvSpPr>
        <p:spPr>
          <a:xfrm>
            <a:off x="4057650" y="4208617"/>
            <a:ext cx="4779168" cy="1015663"/>
          </a:xfrm>
          <a:prstGeom prst="rect">
            <a:avLst/>
          </a:prstGeom>
          <a:noFill/>
          <a:ln w="38100">
            <a:solidFill>
              <a:srgbClr val="FF0000"/>
            </a:solidFill>
          </a:ln>
        </p:spPr>
        <p:txBody>
          <a:bodyPr wrap="square" rtlCol="0">
            <a:spAutoFit/>
          </a:bodyPr>
          <a:lstStyle/>
          <a:p>
            <a:pPr algn="r"/>
            <a:r>
              <a:rPr lang="en-US" sz="2000" i="1" dirty="0"/>
              <a:t>Detaching a </a:t>
            </a:r>
            <a:r>
              <a:rPr lang="en-US" sz="2000" i="1" dirty="0" err="1"/>
              <a:t>subflow</a:t>
            </a:r>
            <a:r>
              <a:rPr lang="en-US" sz="2000" i="1" dirty="0"/>
              <a:t> separates its execution from its parent flow, allowing execution to continue independently </a:t>
            </a:r>
            <a:endParaRPr lang="en-US" sz="2000" i="1" dirty="0">
              <a:latin typeface="Courier" pitchFamily="2" charset="0"/>
            </a:endParaRPr>
          </a:p>
        </p:txBody>
      </p:sp>
      <p:cxnSp>
        <p:nvCxnSpPr>
          <p:cNvPr id="9" name="Straight Arrow Connector 8">
            <a:extLst>
              <a:ext uri="{FF2B5EF4-FFF2-40B4-BE49-F238E27FC236}">
                <a16:creationId xmlns:a16="http://schemas.microsoft.com/office/drawing/2014/main" id="{332811B0-CF19-BA4C-87B6-CF8CF309E78B}"/>
              </a:ext>
            </a:extLst>
          </p:cNvPr>
          <p:cNvCxnSpPr>
            <a:cxnSpLocks/>
            <a:stCxn id="8" idx="1"/>
          </p:cNvCxnSpPr>
          <p:nvPr/>
        </p:nvCxnSpPr>
        <p:spPr>
          <a:xfrm flipH="1">
            <a:off x="2643192" y="4716449"/>
            <a:ext cx="1414458" cy="0"/>
          </a:xfrm>
          <a:prstGeom prst="straightConnector1">
            <a:avLst/>
          </a:prstGeom>
          <a:ln w="28575"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3482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411B1E-59E0-6245-AE4B-56F3AEE69791}"/>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CA94AFEE-2C23-314B-BD72-731D1F9CEF20}"/>
              </a:ext>
            </a:extLst>
          </p:cNvPr>
          <p:cNvSpPr>
            <a:spLocks noGrp="1"/>
          </p:cNvSpPr>
          <p:nvPr>
            <p:ph type="title"/>
          </p:nvPr>
        </p:nvSpPr>
        <p:spPr/>
        <p:txBody>
          <a:bodyPr/>
          <a:lstStyle/>
          <a:p>
            <a:r>
              <a:rPr lang="en-US" dirty="0"/>
              <a:t>Nested </a:t>
            </a:r>
            <a:r>
              <a:rPr lang="en-US" dirty="0" err="1"/>
              <a:t>Subflow</a:t>
            </a:r>
            <a:endParaRPr lang="en-US" dirty="0"/>
          </a:p>
        </p:txBody>
      </p:sp>
      <p:sp>
        <p:nvSpPr>
          <p:cNvPr id="5" name="Rectangle 4">
            <a:extLst>
              <a:ext uri="{FF2B5EF4-FFF2-40B4-BE49-F238E27FC236}">
                <a16:creationId xmlns:a16="http://schemas.microsoft.com/office/drawing/2014/main" id="{3FE4BB45-AECC-E546-BF47-EC6546107C54}"/>
              </a:ext>
            </a:extLst>
          </p:cNvPr>
          <p:cNvSpPr/>
          <p:nvPr/>
        </p:nvSpPr>
        <p:spPr>
          <a:xfrm>
            <a:off x="628649" y="1335074"/>
            <a:ext cx="5092701" cy="5062924"/>
          </a:xfrm>
          <a:prstGeom prst="rect">
            <a:avLst/>
          </a:prstGeom>
        </p:spPr>
        <p:txBody>
          <a:bodyPr wrap="square">
            <a:spAutoFit/>
          </a:bodyPr>
          <a:lstStyle/>
          <a:p>
            <a:r>
              <a:rPr lang="en-US" sz="1900" dirty="0" err="1"/>
              <a:t>tf</a:t>
            </a:r>
            <a:r>
              <a:rPr lang="en-US" sz="1900" dirty="0">
                <a:solidFill>
                  <a:srgbClr val="9A6E3A"/>
                </a:solidFill>
              </a:rPr>
              <a:t>::</a:t>
            </a:r>
            <a:r>
              <a:rPr lang="en-US" sz="1900" dirty="0"/>
              <a:t>Task A </a:t>
            </a:r>
            <a:r>
              <a:rPr lang="en-US" sz="1900" dirty="0">
                <a:solidFill>
                  <a:srgbClr val="9A6E3A"/>
                </a:solidFill>
              </a:rPr>
              <a:t>=</a:t>
            </a:r>
            <a:r>
              <a:rPr lang="en-US" sz="1900" dirty="0"/>
              <a:t> </a:t>
            </a:r>
            <a:r>
              <a:rPr lang="en-US" sz="1900" dirty="0" err="1"/>
              <a:t>tf</a:t>
            </a:r>
            <a:r>
              <a:rPr lang="en-US" sz="1900" dirty="0" err="1">
                <a:solidFill>
                  <a:srgbClr val="999999"/>
                </a:solidFill>
              </a:rPr>
              <a:t>.</a:t>
            </a:r>
            <a:r>
              <a:rPr lang="en-US" sz="1900" dirty="0" err="1">
                <a:solidFill>
                  <a:srgbClr val="DD4A68"/>
                </a:solidFill>
              </a:rPr>
              <a:t>emplace</a:t>
            </a:r>
            <a:r>
              <a:rPr lang="en-US" sz="1900" dirty="0">
                <a:solidFill>
                  <a:srgbClr val="999999"/>
                </a:solidFill>
              </a:rPr>
              <a:t>([]</a:t>
            </a:r>
            <a:r>
              <a:rPr lang="en-US" sz="1900" dirty="0"/>
              <a:t> </a:t>
            </a:r>
            <a:r>
              <a:rPr lang="en-US" sz="1900" dirty="0">
                <a:solidFill>
                  <a:srgbClr val="999999"/>
                </a:solidFill>
              </a:rPr>
              <a:t>(</a:t>
            </a:r>
            <a:r>
              <a:rPr lang="en-US" sz="1900" dirty="0" err="1"/>
              <a:t>tf</a:t>
            </a:r>
            <a:r>
              <a:rPr lang="en-US" sz="1900" dirty="0">
                <a:solidFill>
                  <a:srgbClr val="9A6E3A"/>
                </a:solidFill>
              </a:rPr>
              <a:t>::</a:t>
            </a:r>
            <a:r>
              <a:rPr lang="en-US" sz="1900" dirty="0" err="1"/>
              <a:t>Subflow</a:t>
            </a:r>
            <a:r>
              <a:rPr lang="en-US" sz="1900" dirty="0">
                <a:solidFill>
                  <a:srgbClr val="9A6E3A"/>
                </a:solidFill>
              </a:rPr>
              <a:t>&amp;</a:t>
            </a:r>
            <a:r>
              <a:rPr lang="en-US" sz="1900" dirty="0"/>
              <a:t> </a:t>
            </a:r>
            <a:r>
              <a:rPr lang="en-US" sz="1900" dirty="0" err="1"/>
              <a:t>sbf</a:t>
            </a:r>
            <a:r>
              <a:rPr lang="en-US" sz="1900" dirty="0">
                <a:solidFill>
                  <a:srgbClr val="999999"/>
                </a:solidFill>
              </a:rPr>
              <a:t>)</a:t>
            </a:r>
            <a:r>
              <a:rPr lang="en-US" sz="1900" dirty="0"/>
              <a:t> </a:t>
            </a:r>
            <a:r>
              <a:rPr lang="en-US" sz="1900" dirty="0">
                <a:solidFill>
                  <a:srgbClr val="999999"/>
                </a:solidFill>
              </a:rPr>
              <a:t>{</a:t>
            </a:r>
            <a:r>
              <a:rPr lang="en-US" sz="1900" dirty="0"/>
              <a:t> </a:t>
            </a:r>
          </a:p>
          <a:p>
            <a:r>
              <a:rPr lang="en-US" sz="1900" dirty="0"/>
              <a:t>  std</a:t>
            </a:r>
            <a:r>
              <a:rPr lang="en-US" sz="1900" dirty="0">
                <a:solidFill>
                  <a:srgbClr val="9A6E3A"/>
                </a:solidFill>
              </a:rPr>
              <a:t>::</a:t>
            </a:r>
            <a:r>
              <a:rPr lang="en-US" sz="1900" dirty="0" err="1"/>
              <a:t>cout</a:t>
            </a:r>
            <a:r>
              <a:rPr lang="en-US" sz="1900" dirty="0"/>
              <a:t> </a:t>
            </a:r>
            <a:r>
              <a:rPr lang="en-US" sz="1900" dirty="0">
                <a:solidFill>
                  <a:srgbClr val="9A6E3A"/>
                </a:solidFill>
              </a:rPr>
              <a:t>&lt;&lt;</a:t>
            </a:r>
            <a:r>
              <a:rPr lang="en-US" sz="1900" dirty="0"/>
              <a:t> </a:t>
            </a:r>
            <a:r>
              <a:rPr lang="en-US" sz="1900" dirty="0">
                <a:solidFill>
                  <a:srgbClr val="669900"/>
                </a:solidFill>
              </a:rPr>
              <a:t>"A spawns A1 &amp; </a:t>
            </a:r>
            <a:r>
              <a:rPr lang="en-US" sz="1900" dirty="0" err="1">
                <a:solidFill>
                  <a:srgbClr val="669900"/>
                </a:solidFill>
              </a:rPr>
              <a:t>subflow</a:t>
            </a:r>
            <a:r>
              <a:rPr lang="en-US" sz="1900" dirty="0">
                <a:solidFill>
                  <a:srgbClr val="669900"/>
                </a:solidFill>
              </a:rPr>
              <a:t> A2\n"</a:t>
            </a:r>
            <a:r>
              <a:rPr lang="en-US" sz="1900" dirty="0">
                <a:solidFill>
                  <a:srgbClr val="999999"/>
                </a:solidFill>
              </a:rPr>
              <a:t>;</a:t>
            </a:r>
            <a:r>
              <a:rPr lang="en-US" sz="1900" dirty="0"/>
              <a:t> </a:t>
            </a:r>
          </a:p>
          <a:p>
            <a:r>
              <a:rPr lang="en-US" sz="1900" dirty="0"/>
              <a:t>  </a:t>
            </a:r>
            <a:r>
              <a:rPr lang="en-US" sz="1900" dirty="0" err="1"/>
              <a:t>tf</a:t>
            </a:r>
            <a:r>
              <a:rPr lang="en-US" sz="1900" dirty="0">
                <a:solidFill>
                  <a:srgbClr val="9A6E3A"/>
                </a:solidFill>
              </a:rPr>
              <a:t>::</a:t>
            </a:r>
            <a:r>
              <a:rPr lang="en-US" sz="1900" dirty="0"/>
              <a:t>Task A1 </a:t>
            </a:r>
            <a:r>
              <a:rPr lang="en-US" sz="1900" dirty="0">
                <a:solidFill>
                  <a:srgbClr val="9A6E3A"/>
                </a:solidFill>
              </a:rPr>
              <a:t>=</a:t>
            </a:r>
            <a:r>
              <a:rPr lang="en-US" sz="1900" dirty="0"/>
              <a:t> </a:t>
            </a:r>
            <a:r>
              <a:rPr lang="en-US" sz="1900" dirty="0" err="1"/>
              <a:t>sbf</a:t>
            </a:r>
            <a:r>
              <a:rPr lang="en-US" sz="1900" dirty="0" err="1">
                <a:solidFill>
                  <a:srgbClr val="999999"/>
                </a:solidFill>
              </a:rPr>
              <a:t>.</a:t>
            </a:r>
            <a:r>
              <a:rPr lang="en-US" sz="1900" dirty="0" err="1">
                <a:solidFill>
                  <a:srgbClr val="DD4A68"/>
                </a:solidFill>
              </a:rPr>
              <a:t>emplace</a:t>
            </a:r>
            <a:r>
              <a:rPr lang="en-US" sz="1900" dirty="0">
                <a:solidFill>
                  <a:srgbClr val="999999"/>
                </a:solidFill>
              </a:rPr>
              <a:t>([]</a:t>
            </a:r>
            <a:r>
              <a:rPr lang="en-US" sz="1900" dirty="0"/>
              <a:t> </a:t>
            </a:r>
            <a:r>
              <a:rPr lang="en-US" sz="1900" dirty="0">
                <a:solidFill>
                  <a:srgbClr val="999999"/>
                </a:solidFill>
              </a:rPr>
              <a:t>()</a:t>
            </a:r>
            <a:r>
              <a:rPr lang="en-US" sz="1900" dirty="0"/>
              <a:t> </a:t>
            </a:r>
            <a:r>
              <a:rPr lang="en-US" sz="1900" dirty="0">
                <a:solidFill>
                  <a:srgbClr val="999999"/>
                </a:solidFill>
              </a:rPr>
              <a:t>{</a:t>
            </a:r>
            <a:r>
              <a:rPr lang="en-US" sz="1900" dirty="0"/>
              <a:t> </a:t>
            </a:r>
          </a:p>
          <a:p>
            <a:r>
              <a:rPr lang="en-US" sz="1900" dirty="0"/>
              <a:t>    std</a:t>
            </a:r>
            <a:r>
              <a:rPr lang="en-US" sz="1900" dirty="0">
                <a:solidFill>
                  <a:srgbClr val="9A6E3A"/>
                </a:solidFill>
              </a:rPr>
              <a:t>::</a:t>
            </a:r>
            <a:r>
              <a:rPr lang="en-US" sz="1900" dirty="0" err="1"/>
              <a:t>cout</a:t>
            </a:r>
            <a:r>
              <a:rPr lang="en-US" sz="1900" dirty="0"/>
              <a:t> </a:t>
            </a:r>
            <a:r>
              <a:rPr lang="en-US" sz="1900" dirty="0">
                <a:solidFill>
                  <a:srgbClr val="9A6E3A"/>
                </a:solidFill>
              </a:rPr>
              <a:t>&lt;&lt;</a:t>
            </a:r>
            <a:r>
              <a:rPr lang="en-US" sz="1900" dirty="0"/>
              <a:t> </a:t>
            </a:r>
            <a:r>
              <a:rPr lang="en-US" sz="1900" dirty="0">
                <a:solidFill>
                  <a:srgbClr val="669900"/>
                </a:solidFill>
              </a:rPr>
              <a:t>"subtask A1\n"</a:t>
            </a:r>
            <a:r>
              <a:rPr lang="en-US" sz="1900" dirty="0">
                <a:solidFill>
                  <a:srgbClr val="999999"/>
                </a:solidFill>
              </a:rPr>
              <a:t>;</a:t>
            </a:r>
            <a:r>
              <a:rPr lang="en-US" sz="1900" dirty="0"/>
              <a:t> </a:t>
            </a:r>
            <a:r>
              <a:rPr lang="en-US" sz="1900" dirty="0">
                <a:solidFill>
                  <a:srgbClr val="999999"/>
                </a:solidFill>
              </a:rPr>
              <a:t>}</a:t>
            </a:r>
          </a:p>
          <a:p>
            <a:r>
              <a:rPr lang="en-US" sz="1900" dirty="0">
                <a:solidFill>
                  <a:srgbClr val="999999"/>
                </a:solidFill>
              </a:rPr>
              <a:t>  ).</a:t>
            </a:r>
            <a:r>
              <a:rPr lang="en-US" sz="1900" dirty="0">
                <a:solidFill>
                  <a:srgbClr val="DD4A68"/>
                </a:solidFill>
              </a:rPr>
              <a:t>name</a:t>
            </a:r>
            <a:r>
              <a:rPr lang="en-US" sz="1900" dirty="0">
                <a:solidFill>
                  <a:srgbClr val="999999"/>
                </a:solidFill>
              </a:rPr>
              <a:t>(</a:t>
            </a:r>
            <a:r>
              <a:rPr lang="en-US" sz="1900" dirty="0">
                <a:solidFill>
                  <a:srgbClr val="669900"/>
                </a:solidFill>
              </a:rPr>
              <a:t>"A1"</a:t>
            </a:r>
            <a:r>
              <a:rPr lang="en-US" sz="1900" dirty="0">
                <a:solidFill>
                  <a:srgbClr val="999999"/>
                </a:solidFill>
              </a:rPr>
              <a:t>);</a:t>
            </a:r>
            <a:r>
              <a:rPr lang="en-US" sz="1900" dirty="0"/>
              <a:t> </a:t>
            </a:r>
          </a:p>
          <a:p>
            <a:r>
              <a:rPr lang="en-US" sz="1900" dirty="0"/>
              <a:t>  </a:t>
            </a:r>
            <a:r>
              <a:rPr lang="en-US" sz="1900" dirty="0" err="1"/>
              <a:t>tf</a:t>
            </a:r>
            <a:r>
              <a:rPr lang="en-US" sz="1900" dirty="0">
                <a:solidFill>
                  <a:srgbClr val="9A6E3A"/>
                </a:solidFill>
              </a:rPr>
              <a:t>::</a:t>
            </a:r>
            <a:r>
              <a:rPr lang="en-US" sz="1900" dirty="0"/>
              <a:t>Task A2 </a:t>
            </a:r>
            <a:r>
              <a:rPr lang="en-US" sz="1900" dirty="0">
                <a:solidFill>
                  <a:srgbClr val="9A6E3A"/>
                </a:solidFill>
              </a:rPr>
              <a:t>=</a:t>
            </a:r>
            <a:r>
              <a:rPr lang="en-US" sz="1900" dirty="0"/>
              <a:t> </a:t>
            </a:r>
            <a:r>
              <a:rPr lang="en-US" sz="1900" dirty="0" err="1"/>
              <a:t>sbf</a:t>
            </a:r>
            <a:r>
              <a:rPr lang="en-US" sz="1900" dirty="0" err="1">
                <a:solidFill>
                  <a:srgbClr val="999999"/>
                </a:solidFill>
              </a:rPr>
              <a:t>.</a:t>
            </a:r>
            <a:r>
              <a:rPr lang="en-US" sz="1900" dirty="0" err="1">
                <a:solidFill>
                  <a:srgbClr val="DD4A68"/>
                </a:solidFill>
              </a:rPr>
              <a:t>emplace</a:t>
            </a:r>
            <a:r>
              <a:rPr lang="en-US" sz="1900" dirty="0">
                <a:solidFill>
                  <a:srgbClr val="999999"/>
                </a:solidFill>
              </a:rPr>
              <a:t>([]</a:t>
            </a:r>
            <a:r>
              <a:rPr lang="en-US" sz="1900" dirty="0"/>
              <a:t> </a:t>
            </a:r>
            <a:r>
              <a:rPr lang="en-US" sz="1900" dirty="0">
                <a:solidFill>
                  <a:srgbClr val="999999"/>
                </a:solidFill>
              </a:rPr>
              <a:t>(</a:t>
            </a:r>
            <a:r>
              <a:rPr lang="en-US" sz="1900" dirty="0" err="1"/>
              <a:t>tf</a:t>
            </a:r>
            <a:r>
              <a:rPr lang="en-US" sz="1900" dirty="0">
                <a:solidFill>
                  <a:srgbClr val="9A6E3A"/>
                </a:solidFill>
              </a:rPr>
              <a:t>::</a:t>
            </a:r>
            <a:r>
              <a:rPr lang="en-US" sz="1900" dirty="0" err="1"/>
              <a:t>Subflow</a:t>
            </a:r>
            <a:r>
              <a:rPr lang="en-US" sz="1900" dirty="0">
                <a:solidFill>
                  <a:srgbClr val="9A6E3A"/>
                </a:solidFill>
              </a:rPr>
              <a:t>&amp;</a:t>
            </a:r>
            <a:r>
              <a:rPr lang="en-US" sz="1900" dirty="0"/>
              <a:t> sbf2</a:t>
            </a:r>
            <a:r>
              <a:rPr lang="en-US" sz="1900" dirty="0">
                <a:solidFill>
                  <a:srgbClr val="999999"/>
                </a:solidFill>
              </a:rPr>
              <a:t>)</a:t>
            </a:r>
            <a:r>
              <a:rPr lang="en-US" sz="1900" dirty="0"/>
              <a:t> </a:t>
            </a:r>
            <a:r>
              <a:rPr lang="en-US" sz="1900" dirty="0">
                <a:solidFill>
                  <a:srgbClr val="999999"/>
                </a:solidFill>
              </a:rPr>
              <a:t>{</a:t>
            </a:r>
            <a:r>
              <a:rPr lang="en-US" sz="1900" dirty="0"/>
              <a:t> </a:t>
            </a:r>
          </a:p>
          <a:p>
            <a:r>
              <a:rPr lang="en-US" sz="1900" dirty="0"/>
              <a:t>    std</a:t>
            </a:r>
            <a:r>
              <a:rPr lang="en-US" sz="1900" dirty="0">
                <a:solidFill>
                  <a:srgbClr val="9A6E3A"/>
                </a:solidFill>
              </a:rPr>
              <a:t>::</a:t>
            </a:r>
            <a:r>
              <a:rPr lang="en-US" sz="1900" dirty="0" err="1"/>
              <a:t>cout</a:t>
            </a:r>
            <a:r>
              <a:rPr lang="en-US" sz="1900" dirty="0"/>
              <a:t> </a:t>
            </a:r>
            <a:r>
              <a:rPr lang="en-US" sz="1900" dirty="0">
                <a:solidFill>
                  <a:srgbClr val="9A6E3A"/>
                </a:solidFill>
              </a:rPr>
              <a:t>&lt;&lt;</a:t>
            </a:r>
            <a:r>
              <a:rPr lang="en-US" sz="1900" dirty="0"/>
              <a:t> </a:t>
            </a:r>
            <a:r>
              <a:rPr lang="en-US" sz="1900" dirty="0">
                <a:solidFill>
                  <a:srgbClr val="669900"/>
                </a:solidFill>
              </a:rPr>
              <a:t>"A2 spawns A2_1 &amp; A2_2\n"</a:t>
            </a:r>
            <a:r>
              <a:rPr lang="en-US" sz="1900" dirty="0">
                <a:solidFill>
                  <a:srgbClr val="999999"/>
                </a:solidFill>
              </a:rPr>
              <a:t>;</a:t>
            </a:r>
            <a:r>
              <a:rPr lang="en-US" sz="1900" dirty="0"/>
              <a:t> </a:t>
            </a:r>
          </a:p>
          <a:p>
            <a:r>
              <a:rPr lang="en-US" sz="1900" dirty="0"/>
              <a:t>    </a:t>
            </a:r>
            <a:r>
              <a:rPr lang="en-US" sz="1900" dirty="0" err="1"/>
              <a:t>tf</a:t>
            </a:r>
            <a:r>
              <a:rPr lang="en-US" sz="1900" dirty="0">
                <a:solidFill>
                  <a:srgbClr val="9A6E3A"/>
                </a:solidFill>
              </a:rPr>
              <a:t>::</a:t>
            </a:r>
            <a:r>
              <a:rPr lang="en-US" sz="1900" dirty="0"/>
              <a:t>Task A2_1 </a:t>
            </a:r>
            <a:r>
              <a:rPr lang="en-US" sz="1900" dirty="0">
                <a:solidFill>
                  <a:srgbClr val="9A6E3A"/>
                </a:solidFill>
              </a:rPr>
              <a:t>=</a:t>
            </a:r>
            <a:r>
              <a:rPr lang="en-US" sz="1900" dirty="0"/>
              <a:t> sbf2</a:t>
            </a:r>
            <a:r>
              <a:rPr lang="en-US" sz="1900" dirty="0">
                <a:solidFill>
                  <a:srgbClr val="999999"/>
                </a:solidFill>
              </a:rPr>
              <a:t>.</a:t>
            </a:r>
            <a:r>
              <a:rPr lang="en-US" sz="1900" dirty="0">
                <a:solidFill>
                  <a:srgbClr val="DD4A68"/>
                </a:solidFill>
              </a:rPr>
              <a:t>emplace</a:t>
            </a:r>
            <a:r>
              <a:rPr lang="en-US" sz="1900" dirty="0">
                <a:solidFill>
                  <a:srgbClr val="999999"/>
                </a:solidFill>
              </a:rPr>
              <a:t>([]</a:t>
            </a:r>
            <a:r>
              <a:rPr lang="en-US" sz="1900" dirty="0"/>
              <a:t> </a:t>
            </a:r>
            <a:r>
              <a:rPr lang="en-US" sz="1900" dirty="0">
                <a:solidFill>
                  <a:srgbClr val="999999"/>
                </a:solidFill>
              </a:rPr>
              <a:t>()</a:t>
            </a:r>
            <a:r>
              <a:rPr lang="en-US" sz="1900" dirty="0"/>
              <a:t> </a:t>
            </a:r>
            <a:r>
              <a:rPr lang="en-US" sz="1900" dirty="0">
                <a:solidFill>
                  <a:srgbClr val="999999"/>
                </a:solidFill>
              </a:rPr>
              <a:t>{</a:t>
            </a:r>
            <a:r>
              <a:rPr lang="en-US" sz="1900" dirty="0"/>
              <a:t> </a:t>
            </a:r>
          </a:p>
          <a:p>
            <a:r>
              <a:rPr lang="en-US" sz="1900" dirty="0"/>
              <a:t>        std</a:t>
            </a:r>
            <a:r>
              <a:rPr lang="en-US" sz="1900" dirty="0">
                <a:solidFill>
                  <a:srgbClr val="9A6E3A"/>
                </a:solidFill>
              </a:rPr>
              <a:t>::</a:t>
            </a:r>
            <a:r>
              <a:rPr lang="en-US" sz="1900" dirty="0" err="1"/>
              <a:t>cout</a:t>
            </a:r>
            <a:r>
              <a:rPr lang="en-US" sz="1900" dirty="0"/>
              <a:t> </a:t>
            </a:r>
            <a:r>
              <a:rPr lang="en-US" sz="1900" dirty="0">
                <a:solidFill>
                  <a:srgbClr val="9A6E3A"/>
                </a:solidFill>
              </a:rPr>
              <a:t>&lt;&lt;</a:t>
            </a:r>
            <a:r>
              <a:rPr lang="en-US" sz="1900" dirty="0"/>
              <a:t> </a:t>
            </a:r>
            <a:r>
              <a:rPr lang="en-US" sz="1900" dirty="0">
                <a:solidFill>
                  <a:srgbClr val="669900"/>
                </a:solidFill>
              </a:rPr>
              <a:t>"subtask A2_1\n"</a:t>
            </a:r>
            <a:r>
              <a:rPr lang="en-US" sz="1900" dirty="0">
                <a:solidFill>
                  <a:srgbClr val="999999"/>
                </a:solidFill>
              </a:rPr>
              <a:t>;</a:t>
            </a:r>
            <a:r>
              <a:rPr lang="en-US" sz="1900" dirty="0"/>
              <a:t> </a:t>
            </a:r>
          </a:p>
          <a:p>
            <a:r>
              <a:rPr lang="en-US" sz="1900" dirty="0">
                <a:solidFill>
                  <a:srgbClr val="999999"/>
                </a:solidFill>
              </a:rPr>
              <a:t>    }).</a:t>
            </a:r>
            <a:r>
              <a:rPr lang="en-US" sz="1900" dirty="0">
                <a:solidFill>
                  <a:srgbClr val="DD4A68"/>
                </a:solidFill>
              </a:rPr>
              <a:t>name</a:t>
            </a:r>
            <a:r>
              <a:rPr lang="en-US" sz="1900" dirty="0">
                <a:solidFill>
                  <a:srgbClr val="999999"/>
                </a:solidFill>
              </a:rPr>
              <a:t>(</a:t>
            </a:r>
            <a:r>
              <a:rPr lang="en-US" sz="1900" dirty="0">
                <a:solidFill>
                  <a:srgbClr val="669900"/>
                </a:solidFill>
              </a:rPr>
              <a:t>"A2_1"</a:t>
            </a:r>
            <a:r>
              <a:rPr lang="en-US" sz="1900" dirty="0">
                <a:solidFill>
                  <a:srgbClr val="999999"/>
                </a:solidFill>
              </a:rPr>
              <a:t>);</a:t>
            </a:r>
            <a:r>
              <a:rPr lang="en-US" sz="1900" dirty="0"/>
              <a:t> </a:t>
            </a:r>
          </a:p>
          <a:p>
            <a:r>
              <a:rPr lang="en-US" sz="1900" dirty="0"/>
              <a:t>    </a:t>
            </a:r>
            <a:r>
              <a:rPr lang="en-US" sz="1900" dirty="0" err="1"/>
              <a:t>tf</a:t>
            </a:r>
            <a:r>
              <a:rPr lang="en-US" sz="1900" dirty="0">
                <a:solidFill>
                  <a:srgbClr val="9A6E3A"/>
                </a:solidFill>
              </a:rPr>
              <a:t>::</a:t>
            </a:r>
            <a:r>
              <a:rPr lang="en-US" sz="1900" dirty="0"/>
              <a:t>Task A2_2 </a:t>
            </a:r>
            <a:r>
              <a:rPr lang="en-US" sz="1900" dirty="0">
                <a:solidFill>
                  <a:srgbClr val="9A6E3A"/>
                </a:solidFill>
              </a:rPr>
              <a:t>=</a:t>
            </a:r>
            <a:r>
              <a:rPr lang="en-US" sz="1900" dirty="0"/>
              <a:t> sbf2</a:t>
            </a:r>
            <a:r>
              <a:rPr lang="en-US" sz="1900" dirty="0">
                <a:solidFill>
                  <a:srgbClr val="999999"/>
                </a:solidFill>
              </a:rPr>
              <a:t>.</a:t>
            </a:r>
            <a:r>
              <a:rPr lang="en-US" sz="1900" dirty="0">
                <a:solidFill>
                  <a:srgbClr val="DD4A68"/>
                </a:solidFill>
              </a:rPr>
              <a:t>emplace</a:t>
            </a:r>
            <a:r>
              <a:rPr lang="en-US" sz="1900" dirty="0">
                <a:solidFill>
                  <a:srgbClr val="999999"/>
                </a:solidFill>
              </a:rPr>
              <a:t>([]</a:t>
            </a:r>
            <a:r>
              <a:rPr lang="en-US" sz="1900" dirty="0"/>
              <a:t> </a:t>
            </a:r>
            <a:r>
              <a:rPr lang="en-US" sz="1900" dirty="0">
                <a:solidFill>
                  <a:srgbClr val="999999"/>
                </a:solidFill>
              </a:rPr>
              <a:t>()</a:t>
            </a:r>
            <a:r>
              <a:rPr lang="en-US" sz="1900" dirty="0"/>
              <a:t> </a:t>
            </a:r>
            <a:r>
              <a:rPr lang="en-US" sz="1900" dirty="0">
                <a:solidFill>
                  <a:srgbClr val="999999"/>
                </a:solidFill>
              </a:rPr>
              <a:t>{</a:t>
            </a:r>
            <a:r>
              <a:rPr lang="en-US" sz="1900" dirty="0"/>
              <a:t> </a:t>
            </a:r>
          </a:p>
          <a:p>
            <a:r>
              <a:rPr lang="en-US" sz="1900" dirty="0"/>
              <a:t>        std</a:t>
            </a:r>
            <a:r>
              <a:rPr lang="en-US" sz="1900" dirty="0">
                <a:solidFill>
                  <a:srgbClr val="9A6E3A"/>
                </a:solidFill>
              </a:rPr>
              <a:t>::</a:t>
            </a:r>
            <a:r>
              <a:rPr lang="en-US" sz="1900" dirty="0" err="1"/>
              <a:t>cout</a:t>
            </a:r>
            <a:r>
              <a:rPr lang="en-US" sz="1900" dirty="0"/>
              <a:t> </a:t>
            </a:r>
            <a:r>
              <a:rPr lang="en-US" sz="1900" dirty="0">
                <a:solidFill>
                  <a:srgbClr val="9A6E3A"/>
                </a:solidFill>
              </a:rPr>
              <a:t>&lt;&lt;</a:t>
            </a:r>
            <a:r>
              <a:rPr lang="en-US" sz="1900" dirty="0"/>
              <a:t> </a:t>
            </a:r>
            <a:r>
              <a:rPr lang="en-US" sz="1900" dirty="0">
                <a:solidFill>
                  <a:srgbClr val="669900"/>
                </a:solidFill>
              </a:rPr>
              <a:t>"subtask A2_2\n"</a:t>
            </a:r>
            <a:r>
              <a:rPr lang="en-US" sz="1900" dirty="0">
                <a:solidFill>
                  <a:srgbClr val="999999"/>
                </a:solidFill>
              </a:rPr>
              <a:t>;</a:t>
            </a:r>
            <a:r>
              <a:rPr lang="en-US" sz="1900" dirty="0"/>
              <a:t> </a:t>
            </a:r>
            <a:r>
              <a:rPr lang="en-US" sz="1900" dirty="0">
                <a:solidFill>
                  <a:srgbClr val="999999"/>
                </a:solidFill>
              </a:rPr>
              <a:t>}</a:t>
            </a:r>
          </a:p>
          <a:p>
            <a:r>
              <a:rPr lang="en-US" sz="1900" dirty="0">
                <a:solidFill>
                  <a:srgbClr val="999999"/>
                </a:solidFill>
              </a:rPr>
              <a:t>    ).</a:t>
            </a:r>
            <a:r>
              <a:rPr lang="en-US" sz="1900" dirty="0">
                <a:solidFill>
                  <a:srgbClr val="DD4A68"/>
                </a:solidFill>
              </a:rPr>
              <a:t>name</a:t>
            </a:r>
            <a:r>
              <a:rPr lang="en-US" sz="1900" dirty="0">
                <a:solidFill>
                  <a:srgbClr val="999999"/>
                </a:solidFill>
              </a:rPr>
              <a:t>(</a:t>
            </a:r>
            <a:r>
              <a:rPr lang="en-US" sz="1900" dirty="0">
                <a:solidFill>
                  <a:srgbClr val="669900"/>
                </a:solidFill>
              </a:rPr>
              <a:t>"A2_2"</a:t>
            </a:r>
            <a:r>
              <a:rPr lang="en-US" sz="1900" dirty="0">
                <a:solidFill>
                  <a:srgbClr val="999999"/>
                </a:solidFill>
              </a:rPr>
              <a:t>);</a:t>
            </a:r>
            <a:r>
              <a:rPr lang="en-US" sz="1900" dirty="0"/>
              <a:t> </a:t>
            </a:r>
          </a:p>
          <a:p>
            <a:r>
              <a:rPr lang="en-US" sz="1900" dirty="0"/>
              <a:t>    A2_1</a:t>
            </a:r>
            <a:r>
              <a:rPr lang="en-US" sz="1900" dirty="0">
                <a:solidFill>
                  <a:srgbClr val="999999"/>
                </a:solidFill>
              </a:rPr>
              <a:t>.</a:t>
            </a:r>
            <a:r>
              <a:rPr lang="en-US" sz="1900" dirty="0">
                <a:solidFill>
                  <a:srgbClr val="DD4A68"/>
                </a:solidFill>
              </a:rPr>
              <a:t>precede</a:t>
            </a:r>
            <a:r>
              <a:rPr lang="en-US" sz="1900" dirty="0">
                <a:solidFill>
                  <a:srgbClr val="999999"/>
                </a:solidFill>
              </a:rPr>
              <a:t>(</a:t>
            </a:r>
            <a:r>
              <a:rPr lang="en-US" sz="1900" dirty="0"/>
              <a:t>A2_2</a:t>
            </a:r>
            <a:r>
              <a:rPr lang="en-US" sz="1900" dirty="0">
                <a:solidFill>
                  <a:srgbClr val="999999"/>
                </a:solidFill>
              </a:rPr>
              <a:t>);</a:t>
            </a:r>
            <a:r>
              <a:rPr lang="en-US" sz="1900" dirty="0"/>
              <a:t> </a:t>
            </a:r>
          </a:p>
          <a:p>
            <a:r>
              <a:rPr lang="en-US" sz="1900" dirty="0">
                <a:solidFill>
                  <a:srgbClr val="999999"/>
                </a:solidFill>
              </a:rPr>
              <a:t>  }).</a:t>
            </a:r>
            <a:r>
              <a:rPr lang="en-US" sz="1900" dirty="0">
                <a:solidFill>
                  <a:srgbClr val="DD4A68"/>
                </a:solidFill>
              </a:rPr>
              <a:t>name</a:t>
            </a:r>
            <a:r>
              <a:rPr lang="en-US" sz="1900" dirty="0">
                <a:solidFill>
                  <a:srgbClr val="999999"/>
                </a:solidFill>
              </a:rPr>
              <a:t>(</a:t>
            </a:r>
            <a:r>
              <a:rPr lang="en-US" sz="1900" dirty="0">
                <a:solidFill>
                  <a:srgbClr val="669900"/>
                </a:solidFill>
              </a:rPr>
              <a:t>"A2"</a:t>
            </a:r>
            <a:r>
              <a:rPr lang="en-US" sz="1900" dirty="0">
                <a:solidFill>
                  <a:srgbClr val="999999"/>
                </a:solidFill>
              </a:rPr>
              <a:t>);</a:t>
            </a:r>
            <a:r>
              <a:rPr lang="en-US" sz="1900" dirty="0"/>
              <a:t> </a:t>
            </a:r>
          </a:p>
          <a:p>
            <a:r>
              <a:rPr lang="en-US" sz="1900" dirty="0"/>
              <a:t>  A1</a:t>
            </a:r>
            <a:r>
              <a:rPr lang="en-US" sz="1900" dirty="0">
                <a:solidFill>
                  <a:srgbClr val="999999"/>
                </a:solidFill>
              </a:rPr>
              <a:t>.</a:t>
            </a:r>
            <a:r>
              <a:rPr lang="en-US" sz="1900" dirty="0">
                <a:solidFill>
                  <a:srgbClr val="DD4A68"/>
                </a:solidFill>
              </a:rPr>
              <a:t>precede</a:t>
            </a:r>
            <a:r>
              <a:rPr lang="en-US" sz="1900" dirty="0">
                <a:solidFill>
                  <a:srgbClr val="999999"/>
                </a:solidFill>
              </a:rPr>
              <a:t>(</a:t>
            </a:r>
            <a:r>
              <a:rPr lang="en-US" sz="1900" dirty="0"/>
              <a:t>A2</a:t>
            </a:r>
            <a:r>
              <a:rPr lang="en-US" sz="1900" dirty="0">
                <a:solidFill>
                  <a:srgbClr val="999999"/>
                </a:solidFill>
              </a:rPr>
              <a:t>);</a:t>
            </a:r>
            <a:r>
              <a:rPr lang="en-US" sz="1900" dirty="0"/>
              <a:t> </a:t>
            </a:r>
          </a:p>
          <a:p>
            <a:r>
              <a:rPr lang="en-US" sz="1900" dirty="0">
                <a:solidFill>
                  <a:srgbClr val="999999"/>
                </a:solidFill>
              </a:rPr>
              <a:t>}).</a:t>
            </a:r>
            <a:r>
              <a:rPr lang="en-US" sz="1900" dirty="0">
                <a:solidFill>
                  <a:srgbClr val="DD4A68"/>
                </a:solidFill>
              </a:rPr>
              <a:t>name</a:t>
            </a:r>
            <a:r>
              <a:rPr lang="en-US" sz="1900" dirty="0">
                <a:solidFill>
                  <a:srgbClr val="999999"/>
                </a:solidFill>
              </a:rPr>
              <a:t>(</a:t>
            </a:r>
            <a:r>
              <a:rPr lang="en-US" sz="1900" dirty="0">
                <a:solidFill>
                  <a:srgbClr val="669900"/>
                </a:solidFill>
              </a:rPr>
              <a:t>"A"</a:t>
            </a:r>
            <a:r>
              <a:rPr lang="en-US" sz="1900" dirty="0">
                <a:solidFill>
                  <a:srgbClr val="999999"/>
                </a:solidFill>
              </a:rPr>
              <a:t>);</a:t>
            </a:r>
            <a:endParaRPr lang="en-US" sz="1900" dirty="0"/>
          </a:p>
        </p:txBody>
      </p:sp>
      <p:pic>
        <p:nvPicPr>
          <p:cNvPr id="6" name="Picture 5">
            <a:extLst>
              <a:ext uri="{FF2B5EF4-FFF2-40B4-BE49-F238E27FC236}">
                <a16:creationId xmlns:a16="http://schemas.microsoft.com/office/drawing/2014/main" id="{EBC0697D-84AF-F649-92E6-2C87D6EF5926}"/>
              </a:ext>
            </a:extLst>
          </p:cNvPr>
          <p:cNvPicPr>
            <a:picLocks noChangeAspect="1"/>
          </p:cNvPicPr>
          <p:nvPr/>
        </p:nvPicPr>
        <p:blipFill>
          <a:blip r:embed="rId3"/>
          <a:stretch>
            <a:fillRect/>
          </a:stretch>
        </p:blipFill>
        <p:spPr>
          <a:xfrm>
            <a:off x="5739966" y="1202082"/>
            <a:ext cx="2832536" cy="5253067"/>
          </a:xfrm>
          <a:prstGeom prst="rect">
            <a:avLst/>
          </a:prstGeom>
        </p:spPr>
      </p:pic>
      <p:sp>
        <p:nvSpPr>
          <p:cNvPr id="7" name="TextBox 6">
            <a:extLst>
              <a:ext uri="{FF2B5EF4-FFF2-40B4-BE49-F238E27FC236}">
                <a16:creationId xmlns:a16="http://schemas.microsoft.com/office/drawing/2014/main" id="{1BCC2853-C96D-B649-A7CE-52A4585D2AB1}"/>
              </a:ext>
            </a:extLst>
          </p:cNvPr>
          <p:cNvSpPr txBox="1"/>
          <p:nvPr/>
        </p:nvSpPr>
        <p:spPr>
          <a:xfrm>
            <a:off x="2538483" y="5522926"/>
            <a:ext cx="3182867" cy="707886"/>
          </a:xfrm>
          <a:prstGeom prst="rect">
            <a:avLst/>
          </a:prstGeom>
          <a:noFill/>
          <a:ln w="38100">
            <a:solidFill>
              <a:srgbClr val="FF0000"/>
            </a:solidFill>
          </a:ln>
        </p:spPr>
        <p:txBody>
          <a:bodyPr wrap="square" rtlCol="0">
            <a:spAutoFit/>
          </a:bodyPr>
          <a:lstStyle/>
          <a:p>
            <a:pPr algn="r"/>
            <a:r>
              <a:rPr lang="en-US" sz="2000" i="1" dirty="0"/>
              <a:t>Powerful in defining recursive dynamic workloads</a:t>
            </a:r>
            <a:endParaRPr lang="en-US" sz="2000" i="1" dirty="0">
              <a:latin typeface="Courier" pitchFamily="2" charset="0"/>
            </a:endParaRPr>
          </a:p>
        </p:txBody>
      </p:sp>
    </p:spTree>
    <p:extLst>
      <p:ext uri="{BB962C8B-B14F-4D97-AF65-F5344CB8AC3E}">
        <p14:creationId xmlns:p14="http://schemas.microsoft.com/office/powerpoint/2010/main" val="2773215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949B4B-FE25-274D-A089-04AE1CA33BC4}"/>
              </a:ext>
            </a:extLst>
          </p:cNvPr>
          <p:cNvSpPr>
            <a:spLocks noGrp="1"/>
          </p:cNvSpPr>
          <p:nvPr>
            <p:ph type="sldNum" sz="quarter" idx="12"/>
          </p:nvPr>
        </p:nvSpPr>
        <p:spPr/>
        <p:txBody>
          <a:bodyPr/>
          <a:lstStyle/>
          <a:p>
            <a:fld id="{4E77BC79-9480-1042-96E1-82B94DA0811E}" type="slidenum">
              <a:rPr lang="en-US" smtClean="0"/>
              <a:t>18</a:t>
            </a:fld>
            <a:endParaRPr lang="en-US"/>
          </a:p>
        </p:txBody>
      </p:sp>
      <p:sp>
        <p:nvSpPr>
          <p:cNvPr id="3" name="Title 2">
            <a:extLst>
              <a:ext uri="{FF2B5EF4-FFF2-40B4-BE49-F238E27FC236}">
                <a16:creationId xmlns:a16="http://schemas.microsoft.com/office/drawing/2014/main" id="{7AEE2A9B-7B07-9E4D-8279-99A68C9A6081}"/>
              </a:ext>
            </a:extLst>
          </p:cNvPr>
          <p:cNvSpPr>
            <a:spLocks noGrp="1"/>
          </p:cNvSpPr>
          <p:nvPr>
            <p:ph type="title"/>
          </p:nvPr>
        </p:nvSpPr>
        <p:spPr/>
        <p:txBody>
          <a:bodyPr/>
          <a:lstStyle/>
          <a:p>
            <a:r>
              <a:rPr lang="en-US" dirty="0"/>
              <a:t>Executor</a:t>
            </a:r>
          </a:p>
        </p:txBody>
      </p:sp>
      <p:sp>
        <p:nvSpPr>
          <p:cNvPr id="9" name="Content Placeholder 3">
            <a:extLst>
              <a:ext uri="{FF2B5EF4-FFF2-40B4-BE49-F238E27FC236}">
                <a16:creationId xmlns:a16="http://schemas.microsoft.com/office/drawing/2014/main" id="{92FF6487-5185-D648-9B15-F8FDF6230EAA}"/>
              </a:ext>
            </a:extLst>
          </p:cNvPr>
          <p:cNvSpPr>
            <a:spLocks noGrp="1"/>
          </p:cNvSpPr>
          <p:nvPr>
            <p:ph idx="1"/>
          </p:nvPr>
        </p:nvSpPr>
        <p:spPr>
          <a:xfrm>
            <a:off x="628650" y="1295944"/>
            <a:ext cx="7886700" cy="4659339"/>
          </a:xfrm>
        </p:spPr>
        <p:txBody>
          <a:bodyPr/>
          <a:lstStyle/>
          <a:p>
            <a:r>
              <a:rPr lang="en-US" dirty="0"/>
              <a:t>Executor is an execution object that manages:</a:t>
            </a:r>
          </a:p>
          <a:p>
            <a:pPr lvl="1"/>
            <a:r>
              <a:rPr lang="en-US" dirty="0"/>
              <a:t>A set of worker threads in a shared thread pool</a:t>
            </a:r>
          </a:p>
          <a:p>
            <a:pPr lvl="1"/>
            <a:r>
              <a:rPr lang="en-US" dirty="0"/>
              <a:t>Task scheduling using a work-stealing algorithm</a:t>
            </a:r>
          </a:p>
          <a:p>
            <a:r>
              <a:rPr lang="en-US" dirty="0"/>
              <a:t>Each dispatched </a:t>
            </a:r>
            <a:r>
              <a:rPr lang="en-US" dirty="0" err="1"/>
              <a:t>taskflow</a:t>
            </a:r>
            <a:r>
              <a:rPr lang="en-US" dirty="0"/>
              <a:t> is wrapped by a </a:t>
            </a:r>
            <a:r>
              <a:rPr lang="en-US" i="1" dirty="0"/>
              <a:t>topology</a:t>
            </a:r>
          </a:p>
          <a:p>
            <a:pPr lvl="1"/>
            <a:r>
              <a:rPr lang="en-US" dirty="0"/>
              <a:t>A lightweight data structure used for synchronization</a:t>
            </a:r>
          </a:p>
        </p:txBody>
      </p:sp>
      <p:pic>
        <p:nvPicPr>
          <p:cNvPr id="6" name="Content Placeholder 5">
            <a:extLst>
              <a:ext uri="{FF2B5EF4-FFF2-40B4-BE49-F238E27FC236}">
                <a16:creationId xmlns:a16="http://schemas.microsoft.com/office/drawing/2014/main" id="{AD8B1D91-817F-644F-9458-6BAB07177576}"/>
              </a:ext>
            </a:extLst>
          </p:cNvPr>
          <p:cNvPicPr>
            <a:picLocks noChangeAspect="1"/>
          </p:cNvPicPr>
          <p:nvPr/>
        </p:nvPicPr>
        <p:blipFill>
          <a:blip r:embed="rId3"/>
          <a:stretch>
            <a:fillRect/>
          </a:stretch>
        </p:blipFill>
        <p:spPr>
          <a:xfrm>
            <a:off x="1479920" y="3782914"/>
            <a:ext cx="6184159" cy="2591702"/>
          </a:xfrm>
          <a:prstGeom prst="rect">
            <a:avLst/>
          </a:prstGeom>
        </p:spPr>
      </p:pic>
    </p:spTree>
    <p:extLst>
      <p:ext uri="{BB962C8B-B14F-4D97-AF65-F5344CB8AC3E}">
        <p14:creationId xmlns:p14="http://schemas.microsoft.com/office/powerpoint/2010/main" val="53307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949B4B-FE25-274D-A089-04AE1CA33BC4}"/>
              </a:ext>
            </a:extLst>
          </p:cNvPr>
          <p:cNvSpPr>
            <a:spLocks noGrp="1"/>
          </p:cNvSpPr>
          <p:nvPr>
            <p:ph type="sldNum" sz="quarter" idx="12"/>
          </p:nvPr>
        </p:nvSpPr>
        <p:spPr/>
        <p:txBody>
          <a:bodyPr/>
          <a:lstStyle/>
          <a:p>
            <a:fld id="{4E77BC79-9480-1042-96E1-82B94DA0811E}" type="slidenum">
              <a:rPr lang="en-US" smtClean="0"/>
              <a:t>19</a:t>
            </a:fld>
            <a:endParaRPr lang="en-US"/>
          </a:p>
        </p:txBody>
      </p:sp>
      <p:sp>
        <p:nvSpPr>
          <p:cNvPr id="3" name="Title 2">
            <a:extLst>
              <a:ext uri="{FF2B5EF4-FFF2-40B4-BE49-F238E27FC236}">
                <a16:creationId xmlns:a16="http://schemas.microsoft.com/office/drawing/2014/main" id="{7AEE2A9B-7B07-9E4D-8279-99A68C9A6081}"/>
              </a:ext>
            </a:extLst>
          </p:cNvPr>
          <p:cNvSpPr>
            <a:spLocks noGrp="1"/>
          </p:cNvSpPr>
          <p:nvPr>
            <p:ph type="title"/>
          </p:nvPr>
        </p:nvSpPr>
        <p:spPr/>
        <p:txBody>
          <a:bodyPr>
            <a:normAutofit/>
          </a:bodyPr>
          <a:lstStyle/>
          <a:p>
            <a:r>
              <a:rPr lang="en-US" dirty="0"/>
              <a:t>Execute a Task Dependency Graph</a:t>
            </a:r>
          </a:p>
        </p:txBody>
      </p:sp>
      <p:sp>
        <p:nvSpPr>
          <p:cNvPr id="5" name="Rectangle 4">
            <a:extLst>
              <a:ext uri="{FF2B5EF4-FFF2-40B4-BE49-F238E27FC236}">
                <a16:creationId xmlns:a16="http://schemas.microsoft.com/office/drawing/2014/main" id="{916B3E5E-33FE-1441-80D2-F416ACB4F3CA}"/>
              </a:ext>
            </a:extLst>
          </p:cNvPr>
          <p:cNvSpPr/>
          <p:nvPr/>
        </p:nvSpPr>
        <p:spPr>
          <a:xfrm>
            <a:off x="628650" y="1265332"/>
            <a:ext cx="7886700" cy="4708981"/>
          </a:xfrm>
          <a:prstGeom prst="rect">
            <a:avLst/>
          </a:prstGeom>
        </p:spPr>
        <p:txBody>
          <a:bodyPr wrap="square">
            <a:spAutoFit/>
          </a:bodyPr>
          <a:lstStyle/>
          <a:p>
            <a:r>
              <a:rPr lang="en-US" sz="2000" dirty="0">
                <a:solidFill>
                  <a:srgbClr val="708090"/>
                </a:solidFill>
              </a:rPr>
              <a:t>// Create an executor with default worker numbers (</a:t>
            </a:r>
            <a:r>
              <a:rPr lang="en-US" sz="2000" dirty="0" err="1">
                <a:solidFill>
                  <a:srgbClr val="708090"/>
                </a:solidFill>
              </a:rPr>
              <a:t>hardware_curr</a:t>
            </a:r>
            <a:r>
              <a:rPr lang="en-US" sz="2000" dirty="0">
                <a:solidFill>
                  <a:srgbClr val="708090"/>
                </a:solidFill>
              </a:rPr>
              <a:t>)</a:t>
            </a:r>
            <a:endParaRPr lang="en-US" sz="2000" dirty="0"/>
          </a:p>
          <a:p>
            <a:r>
              <a:rPr lang="en-US" sz="2000" dirty="0" err="1"/>
              <a:t>tf:Executor</a:t>
            </a:r>
            <a:r>
              <a:rPr lang="en-US" sz="2000" dirty="0"/>
              <a:t> executor;</a:t>
            </a:r>
          </a:p>
          <a:p>
            <a:endParaRPr lang="en-US" sz="2000" dirty="0"/>
          </a:p>
          <a:p>
            <a:endParaRPr lang="en-US" sz="2000" dirty="0">
              <a:solidFill>
                <a:srgbClr val="999999"/>
              </a:solidFill>
            </a:endParaRPr>
          </a:p>
          <a:p>
            <a:r>
              <a:rPr lang="en-US" sz="2000" dirty="0"/>
              <a:t>auto future = </a:t>
            </a:r>
            <a:r>
              <a:rPr lang="en-US" sz="2000" dirty="0" err="1"/>
              <a:t>executor</a:t>
            </a:r>
            <a:r>
              <a:rPr lang="en-US" sz="2000" dirty="0" err="1">
                <a:solidFill>
                  <a:srgbClr val="999999"/>
                </a:solidFill>
              </a:rPr>
              <a:t>.</a:t>
            </a:r>
            <a:r>
              <a:rPr lang="en-US" sz="2000" dirty="0" err="1">
                <a:solidFill>
                  <a:srgbClr val="DD4A68"/>
                </a:solidFill>
              </a:rPr>
              <a:t>run</a:t>
            </a:r>
            <a:r>
              <a:rPr lang="en-US" sz="2000" dirty="0">
                <a:solidFill>
                  <a:srgbClr val="999999"/>
                </a:solidFill>
              </a:rPr>
              <a:t>(</a:t>
            </a:r>
            <a:r>
              <a:rPr lang="en-US" sz="2000" dirty="0" err="1"/>
              <a:t>taskflow</a:t>
            </a:r>
            <a:r>
              <a:rPr lang="en-US" sz="2000" dirty="0">
                <a:solidFill>
                  <a:srgbClr val="999999"/>
                </a:solidFill>
              </a:rPr>
              <a:t>);</a:t>
            </a:r>
            <a:r>
              <a:rPr lang="en-US" sz="2000" dirty="0"/>
              <a:t>  </a:t>
            </a:r>
            <a:r>
              <a:rPr lang="en-US" sz="2000" dirty="0">
                <a:solidFill>
                  <a:srgbClr val="708090"/>
                </a:solidFill>
              </a:rPr>
              <a:t>// run the </a:t>
            </a:r>
            <a:r>
              <a:rPr lang="en-US" sz="2000" dirty="0" err="1">
                <a:solidFill>
                  <a:srgbClr val="708090"/>
                </a:solidFill>
              </a:rPr>
              <a:t>taskflow</a:t>
            </a:r>
            <a:r>
              <a:rPr lang="en-US" sz="2000" dirty="0">
                <a:solidFill>
                  <a:srgbClr val="708090"/>
                </a:solidFill>
              </a:rPr>
              <a:t> once</a:t>
            </a:r>
            <a:r>
              <a:rPr lang="en-US" sz="2000" dirty="0"/>
              <a:t> </a:t>
            </a:r>
          </a:p>
          <a:p>
            <a:r>
              <a:rPr lang="en-US" sz="2000" dirty="0"/>
              <a:t>auto future2 = </a:t>
            </a:r>
            <a:r>
              <a:rPr lang="en-US" sz="2000" dirty="0" err="1"/>
              <a:t>executor</a:t>
            </a:r>
            <a:r>
              <a:rPr lang="en-US" sz="2000" dirty="0" err="1">
                <a:solidFill>
                  <a:srgbClr val="999999"/>
                </a:solidFill>
              </a:rPr>
              <a:t>.</a:t>
            </a:r>
            <a:r>
              <a:rPr lang="en-US" sz="2000" dirty="0" err="1">
                <a:solidFill>
                  <a:srgbClr val="DD4A68"/>
                </a:solidFill>
              </a:rPr>
              <a:t>run</a:t>
            </a:r>
            <a:r>
              <a:rPr lang="en-US" sz="2000" dirty="0">
                <a:solidFill>
                  <a:srgbClr val="999999"/>
                </a:solidFill>
              </a:rPr>
              <a:t>(</a:t>
            </a:r>
            <a:r>
              <a:rPr lang="en-US" sz="2000" dirty="0" err="1"/>
              <a:t>taskflow</a:t>
            </a:r>
            <a:r>
              <a:rPr lang="en-US" sz="2000" dirty="0">
                <a:solidFill>
                  <a:srgbClr val="999999"/>
                </a:solidFill>
              </a:rPr>
              <a:t>,</a:t>
            </a:r>
            <a:r>
              <a:rPr lang="en-US" sz="2000" dirty="0"/>
              <a:t> </a:t>
            </a:r>
            <a:r>
              <a:rPr lang="en-US" sz="2000" dirty="0">
                <a:solidFill>
                  <a:srgbClr val="999999"/>
                </a:solidFill>
              </a:rPr>
              <a:t>[](){</a:t>
            </a:r>
            <a:r>
              <a:rPr lang="en-US" sz="2000" dirty="0"/>
              <a:t> std</a:t>
            </a:r>
            <a:r>
              <a:rPr lang="en-US" sz="2000" dirty="0">
                <a:solidFill>
                  <a:srgbClr val="9A6E3A"/>
                </a:solidFill>
              </a:rPr>
              <a:t>::</a:t>
            </a:r>
            <a:r>
              <a:rPr lang="en-US" sz="2000" dirty="0" err="1"/>
              <a:t>cout</a:t>
            </a:r>
            <a:r>
              <a:rPr lang="en-US" sz="2000" dirty="0"/>
              <a:t> </a:t>
            </a:r>
            <a:r>
              <a:rPr lang="en-US" sz="2000" dirty="0">
                <a:solidFill>
                  <a:srgbClr val="9A6E3A"/>
                </a:solidFill>
              </a:rPr>
              <a:t>&lt;&lt;</a:t>
            </a:r>
            <a:r>
              <a:rPr lang="en-US" sz="2000" dirty="0"/>
              <a:t> </a:t>
            </a:r>
            <a:r>
              <a:rPr lang="en-US" sz="2000" dirty="0">
                <a:solidFill>
                  <a:srgbClr val="669900"/>
                </a:solidFill>
              </a:rPr>
              <a:t>"done 1 run\n"</a:t>
            </a:r>
            <a:r>
              <a:rPr lang="en-US" sz="2000" dirty="0">
                <a:solidFill>
                  <a:srgbClr val="999999"/>
                </a:solidFill>
              </a:rPr>
              <a:t>;</a:t>
            </a:r>
            <a:r>
              <a:rPr lang="en-US" sz="2000" dirty="0"/>
              <a:t> </a:t>
            </a:r>
            <a:r>
              <a:rPr lang="en-US" sz="2000" dirty="0">
                <a:solidFill>
                  <a:srgbClr val="999999"/>
                </a:solidFill>
              </a:rPr>
              <a:t>}</a:t>
            </a:r>
            <a:r>
              <a:rPr lang="en-US" sz="2000" dirty="0"/>
              <a:t> </a:t>
            </a:r>
            <a:r>
              <a:rPr lang="en-US" sz="2000" dirty="0">
                <a:solidFill>
                  <a:srgbClr val="999999"/>
                </a:solidFill>
              </a:rPr>
              <a:t>);</a:t>
            </a:r>
            <a:r>
              <a:rPr lang="en-US" sz="2000" dirty="0"/>
              <a:t> </a:t>
            </a:r>
          </a:p>
          <a:p>
            <a:endParaRPr lang="en-US" sz="2000" dirty="0"/>
          </a:p>
          <a:p>
            <a:r>
              <a:rPr lang="en-US" sz="2000" dirty="0" err="1"/>
              <a:t>executor</a:t>
            </a:r>
            <a:r>
              <a:rPr lang="en-US" sz="2000" dirty="0" err="1">
                <a:solidFill>
                  <a:srgbClr val="999999"/>
                </a:solidFill>
              </a:rPr>
              <a:t>.</a:t>
            </a:r>
            <a:r>
              <a:rPr lang="en-US" sz="2000" dirty="0" err="1">
                <a:solidFill>
                  <a:srgbClr val="DD4A68"/>
                </a:solidFill>
              </a:rPr>
              <a:t>run_n</a:t>
            </a:r>
            <a:r>
              <a:rPr lang="en-US" sz="2000" dirty="0">
                <a:solidFill>
                  <a:srgbClr val="999999"/>
                </a:solidFill>
              </a:rPr>
              <a:t>(</a:t>
            </a:r>
            <a:r>
              <a:rPr lang="en-US" sz="2000" dirty="0" err="1"/>
              <a:t>taskflow</a:t>
            </a:r>
            <a:r>
              <a:rPr lang="en-US" sz="2000" dirty="0">
                <a:solidFill>
                  <a:srgbClr val="999999"/>
                </a:solidFill>
              </a:rPr>
              <a:t>,</a:t>
            </a:r>
            <a:r>
              <a:rPr lang="en-US" sz="2000" dirty="0"/>
              <a:t> </a:t>
            </a:r>
            <a:r>
              <a:rPr lang="en-US" sz="2000" dirty="0">
                <a:solidFill>
                  <a:srgbClr val="990055"/>
                </a:solidFill>
              </a:rPr>
              <a:t>4</a:t>
            </a:r>
            <a:r>
              <a:rPr lang="en-US" sz="2000" dirty="0">
                <a:solidFill>
                  <a:srgbClr val="999999"/>
                </a:solidFill>
              </a:rPr>
              <a:t>);</a:t>
            </a:r>
            <a:r>
              <a:rPr lang="en-US" sz="2000" dirty="0"/>
              <a:t>  </a:t>
            </a:r>
            <a:r>
              <a:rPr lang="en-US" sz="2000" dirty="0">
                <a:solidFill>
                  <a:srgbClr val="708090"/>
                </a:solidFill>
              </a:rPr>
              <a:t>// run four times</a:t>
            </a:r>
            <a:r>
              <a:rPr lang="en-US" sz="2000" dirty="0"/>
              <a:t> </a:t>
            </a:r>
          </a:p>
          <a:p>
            <a:r>
              <a:rPr lang="en-US" sz="2000" dirty="0" err="1"/>
              <a:t>executor</a:t>
            </a:r>
            <a:r>
              <a:rPr lang="en-US" sz="2000" dirty="0" err="1">
                <a:solidFill>
                  <a:srgbClr val="999999"/>
                </a:solidFill>
              </a:rPr>
              <a:t>.</a:t>
            </a:r>
            <a:r>
              <a:rPr lang="en-US" sz="2000" dirty="0" err="1">
                <a:solidFill>
                  <a:srgbClr val="DD4A68"/>
                </a:solidFill>
              </a:rPr>
              <a:t>run_n</a:t>
            </a:r>
            <a:r>
              <a:rPr lang="en-US" sz="2000" dirty="0">
                <a:solidFill>
                  <a:srgbClr val="999999"/>
                </a:solidFill>
              </a:rPr>
              <a:t>(</a:t>
            </a:r>
            <a:r>
              <a:rPr lang="en-US" sz="2000" dirty="0" err="1"/>
              <a:t>taskflow</a:t>
            </a:r>
            <a:r>
              <a:rPr lang="en-US" sz="2000" dirty="0">
                <a:solidFill>
                  <a:srgbClr val="999999"/>
                </a:solidFill>
              </a:rPr>
              <a:t>,</a:t>
            </a:r>
            <a:r>
              <a:rPr lang="en-US" sz="2000" dirty="0"/>
              <a:t> </a:t>
            </a:r>
            <a:r>
              <a:rPr lang="en-US" sz="2000" dirty="0">
                <a:solidFill>
                  <a:srgbClr val="990055"/>
                </a:solidFill>
              </a:rPr>
              <a:t>4</a:t>
            </a:r>
            <a:r>
              <a:rPr lang="en-US" sz="2000" dirty="0">
                <a:solidFill>
                  <a:srgbClr val="999999"/>
                </a:solidFill>
              </a:rPr>
              <a:t>,</a:t>
            </a:r>
            <a:r>
              <a:rPr lang="en-US" sz="2000" dirty="0"/>
              <a:t> </a:t>
            </a:r>
            <a:r>
              <a:rPr lang="en-US" sz="2000" dirty="0">
                <a:solidFill>
                  <a:srgbClr val="999999"/>
                </a:solidFill>
              </a:rPr>
              <a:t>[](){</a:t>
            </a:r>
            <a:r>
              <a:rPr lang="en-US" sz="2000" dirty="0"/>
              <a:t> std</a:t>
            </a:r>
            <a:r>
              <a:rPr lang="en-US" sz="2000" dirty="0">
                <a:solidFill>
                  <a:srgbClr val="9A6E3A"/>
                </a:solidFill>
              </a:rPr>
              <a:t>::</a:t>
            </a:r>
            <a:r>
              <a:rPr lang="en-US" sz="2000" dirty="0" err="1"/>
              <a:t>cout</a:t>
            </a:r>
            <a:r>
              <a:rPr lang="en-US" sz="2000" dirty="0"/>
              <a:t> </a:t>
            </a:r>
            <a:r>
              <a:rPr lang="en-US" sz="2000" dirty="0">
                <a:solidFill>
                  <a:srgbClr val="9A6E3A"/>
                </a:solidFill>
              </a:rPr>
              <a:t>&lt;&lt;</a:t>
            </a:r>
            <a:r>
              <a:rPr lang="en-US" sz="2000" dirty="0"/>
              <a:t> </a:t>
            </a:r>
            <a:r>
              <a:rPr lang="en-US" sz="2000" dirty="0">
                <a:solidFill>
                  <a:srgbClr val="669900"/>
                </a:solidFill>
              </a:rPr>
              <a:t>"done 4 runs\n"</a:t>
            </a:r>
            <a:r>
              <a:rPr lang="en-US" sz="2000" dirty="0">
                <a:solidFill>
                  <a:srgbClr val="999999"/>
                </a:solidFill>
              </a:rPr>
              <a:t>;</a:t>
            </a:r>
            <a:r>
              <a:rPr lang="en-US" sz="2000" dirty="0"/>
              <a:t> </a:t>
            </a:r>
            <a:r>
              <a:rPr lang="en-US" sz="2000" dirty="0">
                <a:solidFill>
                  <a:srgbClr val="999999"/>
                </a:solidFill>
              </a:rPr>
              <a:t>});</a:t>
            </a:r>
            <a:r>
              <a:rPr lang="en-US" sz="2000" dirty="0"/>
              <a:t> </a:t>
            </a:r>
          </a:p>
          <a:p>
            <a:endParaRPr lang="en-US" sz="2000" dirty="0">
              <a:solidFill>
                <a:srgbClr val="708090"/>
              </a:solidFill>
            </a:endParaRPr>
          </a:p>
          <a:p>
            <a:r>
              <a:rPr lang="en-US" sz="2000" dirty="0">
                <a:solidFill>
                  <a:srgbClr val="708090"/>
                </a:solidFill>
              </a:rPr>
              <a:t>// run n times until the predicate becomes true</a:t>
            </a:r>
            <a:r>
              <a:rPr lang="en-US" sz="2000" dirty="0"/>
              <a:t> </a:t>
            </a:r>
          </a:p>
          <a:p>
            <a:r>
              <a:rPr lang="en-US" sz="2000" dirty="0" err="1"/>
              <a:t>executor</a:t>
            </a:r>
            <a:r>
              <a:rPr lang="en-US" sz="2000" dirty="0" err="1">
                <a:solidFill>
                  <a:srgbClr val="999999"/>
                </a:solidFill>
              </a:rPr>
              <a:t>.</a:t>
            </a:r>
            <a:r>
              <a:rPr lang="en-US" sz="2000" dirty="0" err="1">
                <a:solidFill>
                  <a:srgbClr val="DD4A68"/>
                </a:solidFill>
              </a:rPr>
              <a:t>run_until</a:t>
            </a:r>
            <a:r>
              <a:rPr lang="en-US" sz="2000" dirty="0">
                <a:solidFill>
                  <a:srgbClr val="999999"/>
                </a:solidFill>
              </a:rPr>
              <a:t>(</a:t>
            </a:r>
            <a:r>
              <a:rPr lang="en-US" sz="2000" dirty="0" err="1"/>
              <a:t>taskflow</a:t>
            </a:r>
            <a:r>
              <a:rPr lang="en-US" sz="2000" dirty="0">
                <a:solidFill>
                  <a:srgbClr val="999999"/>
                </a:solidFill>
              </a:rPr>
              <a:t>,</a:t>
            </a:r>
            <a:r>
              <a:rPr lang="en-US" sz="2000" dirty="0"/>
              <a:t> </a:t>
            </a:r>
            <a:r>
              <a:rPr lang="en-US" sz="2000" dirty="0">
                <a:solidFill>
                  <a:srgbClr val="999999"/>
                </a:solidFill>
              </a:rPr>
              <a:t>[</a:t>
            </a:r>
            <a:r>
              <a:rPr lang="en-US" sz="2000" dirty="0"/>
              <a:t>counter</a:t>
            </a:r>
            <a:r>
              <a:rPr lang="en-US" sz="2000" dirty="0">
                <a:solidFill>
                  <a:srgbClr val="9A6E3A"/>
                </a:solidFill>
              </a:rPr>
              <a:t>=</a:t>
            </a:r>
            <a:r>
              <a:rPr lang="en-US" sz="2000" dirty="0">
                <a:solidFill>
                  <a:srgbClr val="990055"/>
                </a:solidFill>
              </a:rPr>
              <a:t>4</a:t>
            </a:r>
            <a:r>
              <a:rPr lang="en-US" sz="2000" dirty="0">
                <a:solidFill>
                  <a:srgbClr val="999999"/>
                </a:solidFill>
              </a:rPr>
              <a:t>](){</a:t>
            </a:r>
            <a:r>
              <a:rPr lang="en-US" sz="2000" dirty="0"/>
              <a:t> </a:t>
            </a:r>
            <a:r>
              <a:rPr lang="en-US" sz="2000" dirty="0">
                <a:solidFill>
                  <a:srgbClr val="0077AA"/>
                </a:solidFill>
              </a:rPr>
              <a:t>return</a:t>
            </a:r>
            <a:r>
              <a:rPr lang="en-US" sz="2000" dirty="0"/>
              <a:t> </a:t>
            </a:r>
            <a:r>
              <a:rPr lang="en-US" sz="2000" dirty="0">
                <a:solidFill>
                  <a:srgbClr val="9A6E3A"/>
                </a:solidFill>
              </a:rPr>
              <a:t>--</a:t>
            </a:r>
            <a:r>
              <a:rPr lang="en-US" sz="2000" dirty="0"/>
              <a:t>counter </a:t>
            </a:r>
            <a:r>
              <a:rPr lang="en-US" sz="2000" dirty="0">
                <a:solidFill>
                  <a:srgbClr val="9A6E3A"/>
                </a:solidFill>
              </a:rPr>
              <a:t>==</a:t>
            </a:r>
            <a:r>
              <a:rPr lang="en-US" sz="2000" dirty="0"/>
              <a:t> </a:t>
            </a:r>
            <a:r>
              <a:rPr lang="en-US" sz="2000" dirty="0">
                <a:solidFill>
                  <a:srgbClr val="990055"/>
                </a:solidFill>
              </a:rPr>
              <a:t>0</a:t>
            </a:r>
            <a:r>
              <a:rPr lang="en-US" sz="2000" dirty="0">
                <a:solidFill>
                  <a:srgbClr val="999999"/>
                </a:solidFill>
              </a:rPr>
              <a:t>;</a:t>
            </a:r>
            <a:r>
              <a:rPr lang="en-US" sz="2000" dirty="0"/>
              <a:t> </a:t>
            </a:r>
            <a:r>
              <a:rPr lang="en-US" sz="2000" dirty="0">
                <a:solidFill>
                  <a:srgbClr val="999999"/>
                </a:solidFill>
              </a:rPr>
              <a:t>}</a:t>
            </a:r>
            <a:r>
              <a:rPr lang="en-US" sz="2000" dirty="0"/>
              <a:t> </a:t>
            </a:r>
            <a:r>
              <a:rPr lang="en-US" sz="2000" dirty="0">
                <a:solidFill>
                  <a:srgbClr val="999999"/>
                </a:solidFill>
              </a:rPr>
              <a:t>);</a:t>
            </a:r>
            <a:r>
              <a:rPr lang="en-US" sz="2000" dirty="0"/>
              <a:t> </a:t>
            </a:r>
          </a:p>
          <a:p>
            <a:r>
              <a:rPr lang="en-US" sz="2000" dirty="0" err="1"/>
              <a:t>executor</a:t>
            </a:r>
            <a:r>
              <a:rPr lang="en-US" sz="2000" dirty="0" err="1">
                <a:solidFill>
                  <a:srgbClr val="999999"/>
                </a:solidFill>
              </a:rPr>
              <a:t>.</a:t>
            </a:r>
            <a:r>
              <a:rPr lang="en-US" sz="2000" dirty="0" err="1">
                <a:solidFill>
                  <a:srgbClr val="DD4A68"/>
                </a:solidFill>
              </a:rPr>
              <a:t>run_until</a:t>
            </a:r>
            <a:r>
              <a:rPr lang="en-US" sz="2000" dirty="0">
                <a:solidFill>
                  <a:srgbClr val="999999"/>
                </a:solidFill>
              </a:rPr>
              <a:t>(</a:t>
            </a:r>
            <a:r>
              <a:rPr lang="en-US" sz="2000" dirty="0" err="1"/>
              <a:t>taskflow</a:t>
            </a:r>
            <a:r>
              <a:rPr lang="en-US" sz="2000" dirty="0">
                <a:solidFill>
                  <a:srgbClr val="999999"/>
                </a:solidFill>
              </a:rPr>
              <a:t>,</a:t>
            </a:r>
            <a:r>
              <a:rPr lang="en-US" sz="2000" dirty="0"/>
              <a:t> </a:t>
            </a:r>
            <a:r>
              <a:rPr lang="en-US" sz="2000" dirty="0">
                <a:solidFill>
                  <a:srgbClr val="999999"/>
                </a:solidFill>
              </a:rPr>
              <a:t>[</a:t>
            </a:r>
            <a:r>
              <a:rPr lang="en-US" sz="2000" dirty="0"/>
              <a:t>counter</a:t>
            </a:r>
            <a:r>
              <a:rPr lang="en-US" sz="2000" dirty="0">
                <a:solidFill>
                  <a:srgbClr val="9A6E3A"/>
                </a:solidFill>
              </a:rPr>
              <a:t>=</a:t>
            </a:r>
            <a:r>
              <a:rPr lang="en-US" sz="2000" dirty="0">
                <a:solidFill>
                  <a:srgbClr val="990055"/>
                </a:solidFill>
              </a:rPr>
              <a:t>4</a:t>
            </a:r>
            <a:r>
              <a:rPr lang="en-US" sz="2000" dirty="0">
                <a:solidFill>
                  <a:srgbClr val="999999"/>
                </a:solidFill>
              </a:rPr>
              <a:t>](){</a:t>
            </a:r>
            <a:r>
              <a:rPr lang="en-US" sz="2000" dirty="0"/>
              <a:t> </a:t>
            </a:r>
            <a:r>
              <a:rPr lang="en-US" sz="2000" dirty="0">
                <a:solidFill>
                  <a:srgbClr val="0077AA"/>
                </a:solidFill>
              </a:rPr>
              <a:t>return</a:t>
            </a:r>
            <a:r>
              <a:rPr lang="en-US" sz="2000" dirty="0"/>
              <a:t> </a:t>
            </a:r>
            <a:r>
              <a:rPr lang="en-US" sz="2000" dirty="0">
                <a:solidFill>
                  <a:srgbClr val="9A6E3A"/>
                </a:solidFill>
              </a:rPr>
              <a:t>--</a:t>
            </a:r>
            <a:r>
              <a:rPr lang="en-US" sz="2000" dirty="0"/>
              <a:t>counter </a:t>
            </a:r>
            <a:r>
              <a:rPr lang="en-US" sz="2000" dirty="0">
                <a:solidFill>
                  <a:srgbClr val="9A6E3A"/>
                </a:solidFill>
              </a:rPr>
              <a:t>==</a:t>
            </a:r>
            <a:r>
              <a:rPr lang="en-US" sz="2000" dirty="0"/>
              <a:t> </a:t>
            </a:r>
            <a:r>
              <a:rPr lang="en-US" sz="2000" dirty="0">
                <a:solidFill>
                  <a:srgbClr val="990055"/>
                </a:solidFill>
              </a:rPr>
              <a:t>0</a:t>
            </a:r>
            <a:r>
              <a:rPr lang="en-US" sz="2000" dirty="0">
                <a:solidFill>
                  <a:srgbClr val="999999"/>
                </a:solidFill>
              </a:rPr>
              <a:t>;</a:t>
            </a:r>
            <a:r>
              <a:rPr lang="en-US" sz="2000" dirty="0"/>
              <a:t> </a:t>
            </a:r>
            <a:r>
              <a:rPr lang="en-US" sz="2000" dirty="0">
                <a:solidFill>
                  <a:srgbClr val="999999"/>
                </a:solidFill>
              </a:rPr>
              <a:t>},</a:t>
            </a:r>
            <a:r>
              <a:rPr lang="en-US" sz="2000" dirty="0"/>
              <a:t> </a:t>
            </a:r>
          </a:p>
          <a:p>
            <a:r>
              <a:rPr lang="en-US" sz="2000" dirty="0">
                <a:solidFill>
                  <a:srgbClr val="999999"/>
                </a:solidFill>
              </a:rPr>
              <a:t>  [](){</a:t>
            </a:r>
            <a:r>
              <a:rPr lang="en-US" sz="2000" dirty="0"/>
              <a:t> std</a:t>
            </a:r>
            <a:r>
              <a:rPr lang="en-US" sz="2000" dirty="0">
                <a:solidFill>
                  <a:srgbClr val="9A6E3A"/>
                </a:solidFill>
              </a:rPr>
              <a:t>::</a:t>
            </a:r>
            <a:r>
              <a:rPr lang="en-US" sz="2000" dirty="0" err="1"/>
              <a:t>cout</a:t>
            </a:r>
            <a:r>
              <a:rPr lang="en-US" sz="2000" dirty="0"/>
              <a:t> </a:t>
            </a:r>
            <a:r>
              <a:rPr lang="en-US" sz="2000" dirty="0">
                <a:solidFill>
                  <a:srgbClr val="9A6E3A"/>
                </a:solidFill>
              </a:rPr>
              <a:t>&lt;&lt;</a:t>
            </a:r>
            <a:r>
              <a:rPr lang="en-US" sz="2000" dirty="0"/>
              <a:t> </a:t>
            </a:r>
            <a:r>
              <a:rPr lang="en-US" sz="2000" dirty="0">
                <a:solidFill>
                  <a:srgbClr val="669900"/>
                </a:solidFill>
              </a:rPr>
              <a:t>"Execution finishes\n"</a:t>
            </a:r>
            <a:r>
              <a:rPr lang="en-US" sz="2000" dirty="0">
                <a:solidFill>
                  <a:srgbClr val="999999"/>
                </a:solidFill>
              </a:rPr>
              <a:t>;</a:t>
            </a:r>
            <a:r>
              <a:rPr lang="en-US" sz="2000" dirty="0"/>
              <a:t> </a:t>
            </a:r>
            <a:r>
              <a:rPr lang="en-US" sz="2000" dirty="0">
                <a:solidFill>
                  <a:srgbClr val="999999"/>
                </a:solidFill>
              </a:rPr>
              <a:t>}</a:t>
            </a:r>
            <a:r>
              <a:rPr lang="en-US" sz="2000" dirty="0"/>
              <a:t> </a:t>
            </a:r>
          </a:p>
          <a:p>
            <a:r>
              <a:rPr lang="en-US" sz="2000" dirty="0">
                <a:solidFill>
                  <a:srgbClr val="999999"/>
                </a:solidFill>
              </a:rPr>
              <a:t>);</a:t>
            </a:r>
            <a:endParaRPr lang="en-US" sz="2000" dirty="0"/>
          </a:p>
        </p:txBody>
      </p:sp>
      <p:sp>
        <p:nvSpPr>
          <p:cNvPr id="8" name="TextBox 7">
            <a:extLst>
              <a:ext uri="{FF2B5EF4-FFF2-40B4-BE49-F238E27FC236}">
                <a16:creationId xmlns:a16="http://schemas.microsoft.com/office/drawing/2014/main" id="{D46C766A-C6D2-DB40-952F-1369972541A9}"/>
              </a:ext>
            </a:extLst>
          </p:cNvPr>
          <p:cNvSpPr txBox="1"/>
          <p:nvPr/>
        </p:nvSpPr>
        <p:spPr>
          <a:xfrm>
            <a:off x="5100638" y="1961034"/>
            <a:ext cx="3414712" cy="400110"/>
          </a:xfrm>
          <a:prstGeom prst="rect">
            <a:avLst/>
          </a:prstGeom>
          <a:noFill/>
          <a:ln w="38100">
            <a:solidFill>
              <a:srgbClr val="FF0000"/>
            </a:solidFill>
          </a:ln>
        </p:spPr>
        <p:txBody>
          <a:bodyPr wrap="square" rtlCol="0">
            <a:spAutoFit/>
          </a:bodyPr>
          <a:lstStyle/>
          <a:p>
            <a:pPr algn="r"/>
            <a:r>
              <a:rPr lang="en-US" sz="2000" i="1" dirty="0"/>
              <a:t>run methods are non-blocking</a:t>
            </a:r>
            <a:endParaRPr lang="en-US" sz="2000" i="1" dirty="0">
              <a:latin typeface="Courier" pitchFamily="2" charset="0"/>
            </a:endParaRPr>
          </a:p>
        </p:txBody>
      </p:sp>
      <p:cxnSp>
        <p:nvCxnSpPr>
          <p:cNvPr id="13" name="Straight Connector 12">
            <a:extLst>
              <a:ext uri="{FF2B5EF4-FFF2-40B4-BE49-F238E27FC236}">
                <a16:creationId xmlns:a16="http://schemas.microsoft.com/office/drawing/2014/main" id="{40C5946E-60C5-A548-BEFF-6492CE031199}"/>
              </a:ext>
            </a:extLst>
          </p:cNvPr>
          <p:cNvCxnSpPr>
            <a:cxnSpLocks/>
            <a:stCxn id="8" idx="1"/>
          </p:cNvCxnSpPr>
          <p:nvPr/>
        </p:nvCxnSpPr>
        <p:spPr>
          <a:xfrm flipH="1" flipV="1">
            <a:off x="1657350" y="2155143"/>
            <a:ext cx="3443288" cy="5946"/>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5D174DE-057E-3743-B36E-265E6BBACB44}"/>
              </a:ext>
            </a:extLst>
          </p:cNvPr>
          <p:cNvCxnSpPr/>
          <p:nvPr/>
        </p:nvCxnSpPr>
        <p:spPr>
          <a:xfrm>
            <a:off x="1671638" y="2140854"/>
            <a:ext cx="0" cy="41660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FB6DAFB-EE6D-D947-B0D4-49E8FA4C0219}"/>
              </a:ext>
            </a:extLst>
          </p:cNvPr>
          <p:cNvSpPr txBox="1"/>
          <p:nvPr/>
        </p:nvSpPr>
        <p:spPr>
          <a:xfrm>
            <a:off x="2954049" y="5748230"/>
            <a:ext cx="5561301" cy="707886"/>
          </a:xfrm>
          <a:prstGeom prst="rect">
            <a:avLst/>
          </a:prstGeom>
          <a:noFill/>
          <a:ln w="38100">
            <a:solidFill>
              <a:srgbClr val="FF0000"/>
            </a:solidFill>
          </a:ln>
        </p:spPr>
        <p:txBody>
          <a:bodyPr wrap="square" rtlCol="0">
            <a:spAutoFit/>
          </a:bodyPr>
          <a:lstStyle/>
          <a:p>
            <a:pPr algn="r"/>
            <a:r>
              <a:rPr lang="en-US" sz="2000" i="1" dirty="0"/>
              <a:t>Multiple runs on a same </a:t>
            </a:r>
            <a:r>
              <a:rPr lang="en-US" sz="2000" i="1" dirty="0" err="1"/>
              <a:t>taskflow</a:t>
            </a:r>
            <a:r>
              <a:rPr lang="en-US" sz="2000" i="1" dirty="0"/>
              <a:t> will automatically synchronize to a sequential chain of execution</a:t>
            </a:r>
            <a:endParaRPr lang="en-US" sz="2000" i="1" dirty="0">
              <a:latin typeface="Courier" pitchFamily="2" charset="0"/>
            </a:endParaRPr>
          </a:p>
        </p:txBody>
      </p:sp>
    </p:spTree>
    <p:extLst>
      <p:ext uri="{BB962C8B-B14F-4D97-AF65-F5344CB8AC3E}">
        <p14:creationId xmlns:p14="http://schemas.microsoft.com/office/powerpoint/2010/main" val="3707013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C354DC-01E8-584F-B02B-2FCAC190B61E}"/>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A2FEC07B-E8C6-5048-ABA6-C5DAD707D731}"/>
              </a:ext>
            </a:extLst>
          </p:cNvPr>
          <p:cNvSpPr>
            <a:spLocks noGrp="1"/>
          </p:cNvSpPr>
          <p:nvPr>
            <p:ph type="title"/>
          </p:nvPr>
        </p:nvSpPr>
        <p:spPr>
          <a:xfrm>
            <a:off x="628650" y="157302"/>
            <a:ext cx="7886700" cy="964910"/>
          </a:xfrm>
        </p:spPr>
        <p:txBody>
          <a:bodyPr>
            <a:noAutofit/>
          </a:bodyPr>
          <a:lstStyle/>
          <a:p>
            <a:pPr algn="ctr"/>
            <a:r>
              <a:rPr lang="en-US" dirty="0" err="1"/>
              <a:t>Cpp-Taskflow’s</a:t>
            </a:r>
            <a:r>
              <a:rPr lang="en-US" dirty="0"/>
              <a:t> Project Mantra</a:t>
            </a:r>
          </a:p>
        </p:txBody>
      </p:sp>
      <p:sp>
        <p:nvSpPr>
          <p:cNvPr id="4" name="Content Placeholder 3">
            <a:extLst>
              <a:ext uri="{FF2B5EF4-FFF2-40B4-BE49-F238E27FC236}">
                <a16:creationId xmlns:a16="http://schemas.microsoft.com/office/drawing/2014/main" id="{5DAAB1C7-764C-1A42-BA4A-6CCA7C3B88C9}"/>
              </a:ext>
            </a:extLst>
          </p:cNvPr>
          <p:cNvSpPr>
            <a:spLocks noGrp="1"/>
          </p:cNvSpPr>
          <p:nvPr>
            <p:ph idx="1"/>
          </p:nvPr>
        </p:nvSpPr>
        <p:spPr>
          <a:xfrm>
            <a:off x="628650" y="2777068"/>
            <a:ext cx="7886700" cy="3887780"/>
          </a:xfrm>
        </p:spPr>
        <p:txBody>
          <a:bodyPr>
            <a:normAutofit/>
          </a:bodyPr>
          <a:lstStyle/>
          <a:p>
            <a:r>
              <a:rPr lang="en-US" dirty="0"/>
              <a:t>Task-based approach scales best with multicore arch</a:t>
            </a:r>
          </a:p>
          <a:p>
            <a:pPr lvl="1"/>
            <a:r>
              <a:rPr lang="en-US" dirty="0"/>
              <a:t>We should write tasks instead of threads</a:t>
            </a:r>
          </a:p>
          <a:p>
            <a:pPr lvl="1"/>
            <a:r>
              <a:rPr lang="en-US" dirty="0"/>
              <a:t>Not trivial due to dependencies (race, lock, bugs, </a:t>
            </a:r>
            <a:r>
              <a:rPr lang="en-US" dirty="0" err="1"/>
              <a:t>etc</a:t>
            </a:r>
            <a:r>
              <a:rPr lang="en-US" dirty="0"/>
              <a:t>)</a:t>
            </a:r>
          </a:p>
          <a:p>
            <a:r>
              <a:rPr lang="en-US" dirty="0"/>
              <a:t>We want developers to write parallel code that is:</a:t>
            </a:r>
          </a:p>
          <a:p>
            <a:pPr lvl="1"/>
            <a:r>
              <a:rPr lang="en-US" dirty="0"/>
              <a:t>Simple, expressive, and transparent</a:t>
            </a:r>
          </a:p>
          <a:p>
            <a:r>
              <a:rPr lang="en-US" dirty="0"/>
              <a:t>We don’t want developers to manage:</a:t>
            </a:r>
          </a:p>
          <a:p>
            <a:pPr lvl="1"/>
            <a:r>
              <a:rPr lang="en-US" dirty="0"/>
              <a:t>Explicit thread management</a:t>
            </a:r>
          </a:p>
          <a:p>
            <a:pPr lvl="1"/>
            <a:r>
              <a:rPr lang="en-US" dirty="0"/>
              <a:t>Difficult concurrency controls and daunting class objects</a:t>
            </a:r>
          </a:p>
        </p:txBody>
      </p:sp>
      <p:sp>
        <p:nvSpPr>
          <p:cNvPr id="6" name="TextBox 5">
            <a:extLst>
              <a:ext uri="{FF2B5EF4-FFF2-40B4-BE49-F238E27FC236}">
                <a16:creationId xmlns:a16="http://schemas.microsoft.com/office/drawing/2014/main" id="{B83BB6C1-AD78-C34E-8C68-437E923FCF32}"/>
              </a:ext>
            </a:extLst>
          </p:cNvPr>
          <p:cNvSpPr txBox="1"/>
          <p:nvPr/>
        </p:nvSpPr>
        <p:spPr>
          <a:xfrm>
            <a:off x="628650" y="1325891"/>
            <a:ext cx="7886700" cy="1292662"/>
          </a:xfrm>
          <a:prstGeom prst="rect">
            <a:avLst/>
          </a:prstGeom>
          <a:noFill/>
          <a:ln w="38100">
            <a:solidFill>
              <a:srgbClr val="FF0000"/>
            </a:solidFill>
          </a:ln>
        </p:spPr>
        <p:txBody>
          <a:bodyPr wrap="square" rtlCol="0">
            <a:spAutoFit/>
          </a:bodyPr>
          <a:lstStyle/>
          <a:p>
            <a:r>
              <a:rPr lang="en-US" sz="2600" i="1" dirty="0"/>
              <a:t>A programming library helps developers </a:t>
            </a:r>
            <a:r>
              <a:rPr lang="en-US" sz="2600" b="1" i="1" dirty="0">
                <a:solidFill>
                  <a:srgbClr val="FF0000"/>
                </a:solidFill>
              </a:rPr>
              <a:t>quickly</a:t>
            </a:r>
            <a:r>
              <a:rPr lang="en-US" sz="2600" i="1" dirty="0"/>
              <a:t> write </a:t>
            </a:r>
            <a:r>
              <a:rPr lang="en-US" sz="2600" b="1" i="1" dirty="0">
                <a:solidFill>
                  <a:srgbClr val="FF0000"/>
                </a:solidFill>
              </a:rPr>
              <a:t>efficient</a:t>
            </a:r>
            <a:r>
              <a:rPr lang="en-US" sz="2600" i="1" dirty="0"/>
              <a:t> parallel programs on a </a:t>
            </a:r>
            <a:r>
              <a:rPr lang="en-US" sz="2600" b="1" i="1" dirty="0">
                <a:solidFill>
                  <a:srgbClr val="FF0000"/>
                </a:solidFill>
              </a:rPr>
              <a:t>shared-memory</a:t>
            </a:r>
            <a:r>
              <a:rPr lang="en-US" sz="2600" i="1" dirty="0"/>
              <a:t> architecture using </a:t>
            </a:r>
            <a:r>
              <a:rPr lang="en-US" sz="2600" b="1" i="1" dirty="0">
                <a:solidFill>
                  <a:srgbClr val="FF0000"/>
                </a:solidFill>
              </a:rPr>
              <a:t>task-based</a:t>
            </a:r>
            <a:r>
              <a:rPr lang="en-US" sz="2600" i="1" dirty="0"/>
              <a:t> approaches in </a:t>
            </a:r>
            <a:r>
              <a:rPr lang="en-US" sz="2600" b="1" i="1" dirty="0">
                <a:solidFill>
                  <a:srgbClr val="FF0000"/>
                </a:solidFill>
              </a:rPr>
              <a:t>modern C++</a:t>
            </a:r>
          </a:p>
        </p:txBody>
      </p:sp>
    </p:spTree>
    <p:extLst>
      <p:ext uri="{BB962C8B-B14F-4D97-AF65-F5344CB8AC3E}">
        <p14:creationId xmlns:p14="http://schemas.microsoft.com/office/powerpoint/2010/main" val="1819767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E3BDE7-E1A9-5E44-B729-AFA7A0372DFD}"/>
              </a:ext>
            </a:extLst>
          </p:cNvPr>
          <p:cNvSpPr>
            <a:spLocks noGrp="1"/>
          </p:cNvSpPr>
          <p:nvPr>
            <p:ph type="sldNum" sz="quarter" idx="12"/>
          </p:nvPr>
        </p:nvSpPr>
        <p:spPr/>
        <p:txBody>
          <a:bodyPr/>
          <a:lstStyle/>
          <a:p>
            <a:fld id="{4E77BC79-9480-1042-96E1-82B94DA0811E}" type="slidenum">
              <a:rPr lang="en-US" smtClean="0"/>
              <a:t>20</a:t>
            </a:fld>
            <a:endParaRPr lang="en-US"/>
          </a:p>
        </p:txBody>
      </p:sp>
      <p:sp>
        <p:nvSpPr>
          <p:cNvPr id="3" name="Title 2">
            <a:extLst>
              <a:ext uri="{FF2B5EF4-FFF2-40B4-BE49-F238E27FC236}">
                <a16:creationId xmlns:a16="http://schemas.microsoft.com/office/drawing/2014/main" id="{A829E4E0-9952-5B4E-B852-087EA0613632}"/>
              </a:ext>
            </a:extLst>
          </p:cNvPr>
          <p:cNvSpPr>
            <a:spLocks noGrp="1"/>
          </p:cNvSpPr>
          <p:nvPr>
            <p:ph type="title"/>
          </p:nvPr>
        </p:nvSpPr>
        <p:spPr/>
        <p:txBody>
          <a:bodyPr/>
          <a:lstStyle/>
          <a:p>
            <a:r>
              <a:rPr lang="en-US" dirty="0"/>
              <a:t>Micro-benchmark Performance</a:t>
            </a:r>
          </a:p>
        </p:txBody>
      </p:sp>
      <p:sp>
        <p:nvSpPr>
          <p:cNvPr id="4" name="Content Placeholder 3">
            <a:extLst>
              <a:ext uri="{FF2B5EF4-FFF2-40B4-BE49-F238E27FC236}">
                <a16:creationId xmlns:a16="http://schemas.microsoft.com/office/drawing/2014/main" id="{8E416CE2-3244-EE47-A007-0D9F8455CB20}"/>
              </a:ext>
            </a:extLst>
          </p:cNvPr>
          <p:cNvSpPr>
            <a:spLocks noGrp="1"/>
          </p:cNvSpPr>
          <p:nvPr>
            <p:ph idx="1"/>
          </p:nvPr>
        </p:nvSpPr>
        <p:spPr>
          <a:xfrm>
            <a:off x="628650" y="1295944"/>
            <a:ext cx="7886700" cy="2620963"/>
          </a:xfrm>
        </p:spPr>
        <p:txBody>
          <a:bodyPr>
            <a:normAutofit/>
          </a:bodyPr>
          <a:lstStyle/>
          <a:p>
            <a:r>
              <a:rPr lang="en-US" dirty="0"/>
              <a:t>Measured the “pure” tasking performance</a:t>
            </a:r>
          </a:p>
          <a:p>
            <a:pPr lvl="1"/>
            <a:r>
              <a:rPr lang="en-US" dirty="0"/>
              <a:t>Wavefront computing (regular compute pattern)</a:t>
            </a:r>
          </a:p>
          <a:p>
            <a:pPr lvl="1"/>
            <a:r>
              <a:rPr lang="en-US" dirty="0"/>
              <a:t>Graph traversal (irregular compute pattern)</a:t>
            </a:r>
          </a:p>
          <a:p>
            <a:pPr lvl="1"/>
            <a:r>
              <a:rPr lang="en-US" dirty="0"/>
              <a:t>Compared with OpenMP 4.5 and Intel TBB </a:t>
            </a:r>
            <a:r>
              <a:rPr lang="en-US" dirty="0" err="1"/>
              <a:t>FlowGraph</a:t>
            </a:r>
            <a:endParaRPr lang="en-US" dirty="0"/>
          </a:p>
          <a:p>
            <a:pPr lvl="2"/>
            <a:r>
              <a:rPr lang="en-US" dirty="0"/>
              <a:t>G++ v8 with –</a:t>
            </a:r>
            <a:r>
              <a:rPr lang="en-US" dirty="0" err="1"/>
              <a:t>fomp</a:t>
            </a:r>
            <a:r>
              <a:rPr lang="en-US" dirty="0"/>
              <a:t> –O2 –std=</a:t>
            </a:r>
            <a:r>
              <a:rPr lang="en-US" dirty="0" err="1"/>
              <a:t>c++</a:t>
            </a:r>
            <a:r>
              <a:rPr lang="en-US" dirty="0"/>
              <a:t>17</a:t>
            </a:r>
          </a:p>
          <a:p>
            <a:pPr lvl="2"/>
            <a:r>
              <a:rPr lang="en-US" dirty="0"/>
              <a:t>Evaluated on a 4-core AMD CPU machine</a:t>
            </a:r>
          </a:p>
        </p:txBody>
      </p:sp>
      <p:pic>
        <p:nvPicPr>
          <p:cNvPr id="6" name="Picture 5">
            <a:extLst>
              <a:ext uri="{FF2B5EF4-FFF2-40B4-BE49-F238E27FC236}">
                <a16:creationId xmlns:a16="http://schemas.microsoft.com/office/drawing/2014/main" id="{FE3281CF-D8FB-4A4A-BF5E-37B854365B43}"/>
              </a:ext>
            </a:extLst>
          </p:cNvPr>
          <p:cNvPicPr>
            <a:picLocks noChangeAspect="1"/>
          </p:cNvPicPr>
          <p:nvPr/>
        </p:nvPicPr>
        <p:blipFill>
          <a:blip r:embed="rId3"/>
          <a:stretch>
            <a:fillRect/>
          </a:stretch>
        </p:blipFill>
        <p:spPr>
          <a:xfrm>
            <a:off x="628650" y="3987970"/>
            <a:ext cx="7886700" cy="1789553"/>
          </a:xfrm>
          <a:prstGeom prst="rect">
            <a:avLst/>
          </a:prstGeom>
        </p:spPr>
      </p:pic>
      <p:sp>
        <p:nvSpPr>
          <p:cNvPr id="11" name="Content Placeholder 3">
            <a:extLst>
              <a:ext uri="{FF2B5EF4-FFF2-40B4-BE49-F238E27FC236}">
                <a16:creationId xmlns:a16="http://schemas.microsoft.com/office/drawing/2014/main" id="{C2BE2236-4618-C949-8651-3793A956CB38}"/>
              </a:ext>
            </a:extLst>
          </p:cNvPr>
          <p:cNvSpPr txBox="1">
            <a:spLocks/>
          </p:cNvSpPr>
          <p:nvPr/>
        </p:nvSpPr>
        <p:spPr>
          <a:xfrm>
            <a:off x="628650" y="4184451"/>
            <a:ext cx="7886700" cy="1252384"/>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5" name="TextBox 4">
            <a:extLst>
              <a:ext uri="{FF2B5EF4-FFF2-40B4-BE49-F238E27FC236}">
                <a16:creationId xmlns:a16="http://schemas.microsoft.com/office/drawing/2014/main" id="{2B51C36F-D93E-6146-82D2-D8FDF1B4BB58}"/>
              </a:ext>
            </a:extLst>
          </p:cNvPr>
          <p:cNvSpPr txBox="1"/>
          <p:nvPr/>
        </p:nvSpPr>
        <p:spPr>
          <a:xfrm>
            <a:off x="750627" y="5868535"/>
            <a:ext cx="7886700" cy="646331"/>
          </a:xfrm>
          <a:prstGeom prst="rect">
            <a:avLst/>
          </a:prstGeom>
          <a:noFill/>
        </p:spPr>
        <p:txBody>
          <a:bodyPr wrap="square" rtlCol="0">
            <a:spAutoFit/>
          </a:bodyPr>
          <a:lstStyle/>
          <a:p>
            <a:r>
              <a:rPr lang="en-US" dirty="0">
                <a:solidFill>
                  <a:srgbClr val="0432FF"/>
                </a:solidFill>
              </a:rPr>
              <a:t>Cpp-Taskflow </a:t>
            </a:r>
            <a:r>
              <a:rPr lang="en-US" dirty="0">
                <a:solidFill>
                  <a:srgbClr val="FF0000"/>
                </a:solidFill>
              </a:rPr>
              <a:t>scales the best </a:t>
            </a:r>
            <a:r>
              <a:rPr lang="en-US" dirty="0">
                <a:solidFill>
                  <a:srgbClr val="0432FF"/>
                </a:solidFill>
              </a:rPr>
              <a:t>when task counts (problem size) increases, using the </a:t>
            </a:r>
            <a:r>
              <a:rPr lang="en-US" dirty="0">
                <a:solidFill>
                  <a:srgbClr val="FF0000"/>
                </a:solidFill>
              </a:rPr>
              <a:t>least</a:t>
            </a:r>
            <a:r>
              <a:rPr lang="en-US" dirty="0">
                <a:solidFill>
                  <a:srgbClr val="0432FF"/>
                </a:solidFill>
              </a:rPr>
              <a:t> amount of code</a:t>
            </a:r>
          </a:p>
        </p:txBody>
      </p:sp>
    </p:spTree>
    <p:extLst>
      <p:ext uri="{BB962C8B-B14F-4D97-AF65-F5344CB8AC3E}">
        <p14:creationId xmlns:p14="http://schemas.microsoft.com/office/powerpoint/2010/main" val="988197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E3BDE7-E1A9-5E44-B729-AFA7A0372DFD}"/>
              </a:ext>
            </a:extLst>
          </p:cNvPr>
          <p:cNvSpPr>
            <a:spLocks noGrp="1"/>
          </p:cNvSpPr>
          <p:nvPr>
            <p:ph type="sldNum" sz="quarter" idx="12"/>
          </p:nvPr>
        </p:nvSpPr>
        <p:spPr/>
        <p:txBody>
          <a:bodyPr/>
          <a:lstStyle/>
          <a:p>
            <a:fld id="{4E77BC79-9480-1042-96E1-82B94DA0811E}" type="slidenum">
              <a:rPr lang="en-US" smtClean="0"/>
              <a:t>21</a:t>
            </a:fld>
            <a:endParaRPr lang="en-US"/>
          </a:p>
        </p:txBody>
      </p:sp>
      <p:sp>
        <p:nvSpPr>
          <p:cNvPr id="3" name="Title 2">
            <a:extLst>
              <a:ext uri="{FF2B5EF4-FFF2-40B4-BE49-F238E27FC236}">
                <a16:creationId xmlns:a16="http://schemas.microsoft.com/office/drawing/2014/main" id="{A829E4E0-9952-5B4E-B852-087EA0613632}"/>
              </a:ext>
            </a:extLst>
          </p:cNvPr>
          <p:cNvSpPr>
            <a:spLocks noGrp="1"/>
          </p:cNvSpPr>
          <p:nvPr>
            <p:ph type="title"/>
          </p:nvPr>
        </p:nvSpPr>
        <p:spPr/>
        <p:txBody>
          <a:bodyPr/>
          <a:lstStyle/>
          <a:p>
            <a:r>
              <a:rPr lang="en-US" dirty="0"/>
              <a:t>Large-Scale VLSI Timing Analysis</a:t>
            </a:r>
          </a:p>
        </p:txBody>
      </p:sp>
      <p:sp>
        <p:nvSpPr>
          <p:cNvPr id="4" name="Content Placeholder 3">
            <a:extLst>
              <a:ext uri="{FF2B5EF4-FFF2-40B4-BE49-F238E27FC236}">
                <a16:creationId xmlns:a16="http://schemas.microsoft.com/office/drawing/2014/main" id="{8E416CE2-3244-EE47-A007-0D9F8455CB20}"/>
              </a:ext>
            </a:extLst>
          </p:cNvPr>
          <p:cNvSpPr>
            <a:spLocks noGrp="1"/>
          </p:cNvSpPr>
          <p:nvPr>
            <p:ph idx="1"/>
          </p:nvPr>
        </p:nvSpPr>
        <p:spPr>
          <a:xfrm>
            <a:off x="628650" y="1295944"/>
            <a:ext cx="7886700" cy="4545298"/>
          </a:xfrm>
        </p:spPr>
        <p:txBody>
          <a:bodyPr>
            <a:normAutofit/>
          </a:bodyPr>
          <a:lstStyle/>
          <a:p>
            <a:r>
              <a:rPr lang="en-US" dirty="0"/>
              <a:t>OpenTimer v1: A VLSI Static Timing Analysis Tool</a:t>
            </a:r>
          </a:p>
          <a:p>
            <a:pPr lvl="1"/>
            <a:r>
              <a:rPr lang="en-US" dirty="0"/>
              <a:t>v1 first released in 2015 (open-source under GPL)</a:t>
            </a:r>
          </a:p>
          <a:p>
            <a:pPr lvl="1"/>
            <a:r>
              <a:rPr lang="en-US" dirty="0"/>
              <a:t>Loop-based parallelism using OpenMP 4.0</a:t>
            </a:r>
          </a:p>
          <a:p>
            <a:r>
              <a:rPr lang="en-US" dirty="0"/>
              <a:t>OpenTimer v2: A New Parallel Incremental Timer</a:t>
            </a:r>
          </a:p>
          <a:p>
            <a:pPr lvl="1"/>
            <a:r>
              <a:rPr lang="en-US" dirty="0"/>
              <a:t>v2 first released in 2018 (open-source under MIT)</a:t>
            </a:r>
          </a:p>
          <a:p>
            <a:pPr lvl="1"/>
            <a:r>
              <a:rPr lang="en-US" dirty="0"/>
              <a:t>Task-based parallel decomposition using Cpp-Taskflow</a:t>
            </a:r>
          </a:p>
          <a:p>
            <a:endParaRPr lang="en-US" dirty="0"/>
          </a:p>
        </p:txBody>
      </p:sp>
      <p:pic>
        <p:nvPicPr>
          <p:cNvPr id="10" name="Picture 9">
            <a:extLst>
              <a:ext uri="{FF2B5EF4-FFF2-40B4-BE49-F238E27FC236}">
                <a16:creationId xmlns:a16="http://schemas.microsoft.com/office/drawing/2014/main" id="{21AFC4C1-8609-8E4B-B3AE-28D0AE1757CC}"/>
              </a:ext>
            </a:extLst>
          </p:cNvPr>
          <p:cNvPicPr>
            <a:picLocks noChangeAspect="1"/>
          </p:cNvPicPr>
          <p:nvPr/>
        </p:nvPicPr>
        <p:blipFill>
          <a:blip r:embed="rId3"/>
          <a:stretch>
            <a:fillRect/>
          </a:stretch>
        </p:blipFill>
        <p:spPr>
          <a:xfrm>
            <a:off x="4572000" y="4184451"/>
            <a:ext cx="3900059" cy="1789553"/>
          </a:xfrm>
          <a:prstGeom prst="rect">
            <a:avLst/>
          </a:prstGeom>
        </p:spPr>
      </p:pic>
      <p:sp>
        <p:nvSpPr>
          <p:cNvPr id="11" name="Content Placeholder 3">
            <a:extLst>
              <a:ext uri="{FF2B5EF4-FFF2-40B4-BE49-F238E27FC236}">
                <a16:creationId xmlns:a16="http://schemas.microsoft.com/office/drawing/2014/main" id="{C2BE2236-4618-C949-8651-3793A956CB38}"/>
              </a:ext>
            </a:extLst>
          </p:cNvPr>
          <p:cNvSpPr txBox="1">
            <a:spLocks/>
          </p:cNvSpPr>
          <p:nvPr/>
        </p:nvSpPr>
        <p:spPr>
          <a:xfrm>
            <a:off x="628650" y="4184451"/>
            <a:ext cx="7886700" cy="1252384"/>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2" name="TextBox 11">
            <a:extLst>
              <a:ext uri="{FF2B5EF4-FFF2-40B4-BE49-F238E27FC236}">
                <a16:creationId xmlns:a16="http://schemas.microsoft.com/office/drawing/2014/main" id="{B860D8C9-4BEA-2846-B649-43266EEE9CF9}"/>
              </a:ext>
            </a:extLst>
          </p:cNvPr>
          <p:cNvSpPr txBox="1"/>
          <p:nvPr/>
        </p:nvSpPr>
        <p:spPr>
          <a:xfrm>
            <a:off x="402118" y="5585431"/>
            <a:ext cx="4213173" cy="969496"/>
          </a:xfrm>
          <a:prstGeom prst="rect">
            <a:avLst/>
          </a:prstGeom>
          <a:noFill/>
        </p:spPr>
        <p:txBody>
          <a:bodyPr wrap="square" rtlCol="0">
            <a:spAutoFit/>
          </a:bodyPr>
          <a:lstStyle/>
          <a:p>
            <a:r>
              <a:rPr lang="en-US" sz="1900" b="1" i="1" dirty="0">
                <a:solidFill>
                  <a:srgbClr val="FF0000"/>
                </a:solidFill>
              </a:rPr>
              <a:t>Cost to develop is $275K with OpenMP vs $130K with Cpp-Taskflow! (</a:t>
            </a:r>
            <a:r>
              <a:rPr lang="en-US" sz="1900" i="1" dirty="0">
                <a:hlinkClick r:id="rId4"/>
              </a:rPr>
              <a:t>https://dwheeler.com/sloccount/</a:t>
            </a:r>
            <a:r>
              <a:rPr lang="en-US" sz="1900" b="1" i="1" dirty="0">
                <a:solidFill>
                  <a:srgbClr val="FF0000"/>
                </a:solidFill>
              </a:rPr>
              <a:t>)</a:t>
            </a:r>
          </a:p>
        </p:txBody>
      </p:sp>
      <p:pic>
        <p:nvPicPr>
          <p:cNvPr id="7" name="Picture 6">
            <a:extLst>
              <a:ext uri="{FF2B5EF4-FFF2-40B4-BE49-F238E27FC236}">
                <a16:creationId xmlns:a16="http://schemas.microsoft.com/office/drawing/2014/main" id="{6053E47F-06C5-AB41-BF16-4DEE9FC267A2}"/>
              </a:ext>
            </a:extLst>
          </p:cNvPr>
          <p:cNvPicPr>
            <a:picLocks noChangeAspect="1"/>
          </p:cNvPicPr>
          <p:nvPr/>
        </p:nvPicPr>
        <p:blipFill>
          <a:blip r:embed="rId5"/>
          <a:stretch>
            <a:fillRect/>
          </a:stretch>
        </p:blipFill>
        <p:spPr>
          <a:xfrm>
            <a:off x="314855" y="4212321"/>
            <a:ext cx="4079728" cy="1169921"/>
          </a:xfrm>
          <a:prstGeom prst="rect">
            <a:avLst/>
          </a:prstGeom>
        </p:spPr>
      </p:pic>
      <p:sp>
        <p:nvSpPr>
          <p:cNvPr id="8" name="TextBox 7">
            <a:extLst>
              <a:ext uri="{FF2B5EF4-FFF2-40B4-BE49-F238E27FC236}">
                <a16:creationId xmlns:a16="http://schemas.microsoft.com/office/drawing/2014/main" id="{00133870-C7A0-9140-8C61-B2EB2772FE87}"/>
              </a:ext>
            </a:extLst>
          </p:cNvPr>
          <p:cNvSpPr txBox="1"/>
          <p:nvPr/>
        </p:nvSpPr>
        <p:spPr>
          <a:xfrm>
            <a:off x="2436553" y="5021865"/>
            <a:ext cx="2000527" cy="523220"/>
          </a:xfrm>
          <a:prstGeom prst="rect">
            <a:avLst/>
          </a:prstGeom>
          <a:noFill/>
        </p:spPr>
        <p:txBody>
          <a:bodyPr wrap="square" rtlCol="0">
            <a:spAutoFit/>
          </a:bodyPr>
          <a:lstStyle/>
          <a:p>
            <a:pPr algn="r"/>
            <a:r>
              <a:rPr lang="en-US" sz="1400" dirty="0"/>
              <a:t>Task dependency graph</a:t>
            </a:r>
          </a:p>
          <a:p>
            <a:pPr algn="r"/>
            <a:r>
              <a:rPr lang="en-US" sz="1400" dirty="0"/>
              <a:t>(timing graph)</a:t>
            </a:r>
          </a:p>
        </p:txBody>
      </p:sp>
      <p:sp>
        <p:nvSpPr>
          <p:cNvPr id="13" name="TextBox 12">
            <a:extLst>
              <a:ext uri="{FF2B5EF4-FFF2-40B4-BE49-F238E27FC236}">
                <a16:creationId xmlns:a16="http://schemas.microsoft.com/office/drawing/2014/main" id="{E8B84323-A776-3B49-B3DF-28B984147210}"/>
              </a:ext>
            </a:extLst>
          </p:cNvPr>
          <p:cNvSpPr txBox="1"/>
          <p:nvPr/>
        </p:nvSpPr>
        <p:spPr>
          <a:xfrm>
            <a:off x="4615291" y="6044431"/>
            <a:ext cx="3900059" cy="646331"/>
          </a:xfrm>
          <a:prstGeom prst="rect">
            <a:avLst/>
          </a:prstGeom>
          <a:noFill/>
        </p:spPr>
        <p:txBody>
          <a:bodyPr wrap="square" rtlCol="0">
            <a:spAutoFit/>
          </a:bodyPr>
          <a:lstStyle/>
          <a:p>
            <a:pPr algn="ctr"/>
            <a:r>
              <a:rPr lang="en-US" dirty="0">
                <a:solidFill>
                  <a:srgbClr val="0432FF"/>
                </a:solidFill>
              </a:rPr>
              <a:t>v2 (Cpp-Taskflow) is </a:t>
            </a:r>
            <a:r>
              <a:rPr lang="en-US" dirty="0">
                <a:solidFill>
                  <a:srgbClr val="FF0000"/>
                </a:solidFill>
              </a:rPr>
              <a:t>1.4-2x</a:t>
            </a:r>
            <a:r>
              <a:rPr lang="en-US" dirty="0">
                <a:solidFill>
                  <a:srgbClr val="0432FF"/>
                </a:solidFill>
              </a:rPr>
              <a:t> faster than v1 (OpenMP)</a:t>
            </a:r>
          </a:p>
        </p:txBody>
      </p:sp>
    </p:spTree>
    <p:extLst>
      <p:ext uri="{BB962C8B-B14F-4D97-AF65-F5344CB8AC3E}">
        <p14:creationId xmlns:p14="http://schemas.microsoft.com/office/powerpoint/2010/main" val="2458565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CAA60E-5EC0-0345-8529-49FDDE48BF79}"/>
              </a:ext>
            </a:extLst>
          </p:cNvPr>
          <p:cNvSpPr>
            <a:spLocks noGrp="1"/>
          </p:cNvSpPr>
          <p:nvPr>
            <p:ph type="sldNum" sz="quarter" idx="12"/>
          </p:nvPr>
        </p:nvSpPr>
        <p:spPr/>
        <p:txBody>
          <a:bodyPr/>
          <a:lstStyle/>
          <a:p>
            <a:fld id="{4E77BC79-9480-1042-96E1-82B94DA0811E}" type="slidenum">
              <a:rPr lang="en-US" smtClean="0"/>
              <a:t>22</a:t>
            </a:fld>
            <a:endParaRPr lang="en-US"/>
          </a:p>
        </p:txBody>
      </p:sp>
      <p:sp>
        <p:nvSpPr>
          <p:cNvPr id="3" name="Title 2">
            <a:extLst>
              <a:ext uri="{FF2B5EF4-FFF2-40B4-BE49-F238E27FC236}">
                <a16:creationId xmlns:a16="http://schemas.microsoft.com/office/drawing/2014/main" id="{3B9A917E-EC61-634C-9B35-C860B7BE757F}"/>
              </a:ext>
            </a:extLst>
          </p:cNvPr>
          <p:cNvSpPr>
            <a:spLocks noGrp="1"/>
          </p:cNvSpPr>
          <p:nvPr>
            <p:ph type="title"/>
          </p:nvPr>
        </p:nvSpPr>
        <p:spPr/>
        <p:txBody>
          <a:bodyPr>
            <a:normAutofit/>
          </a:bodyPr>
          <a:lstStyle/>
          <a:p>
            <a:r>
              <a:rPr lang="en-US" dirty="0"/>
              <a:t>Deep Learning Model Training</a:t>
            </a:r>
          </a:p>
        </p:txBody>
      </p:sp>
      <p:sp>
        <p:nvSpPr>
          <p:cNvPr id="4" name="Content Placeholder 3">
            <a:extLst>
              <a:ext uri="{FF2B5EF4-FFF2-40B4-BE49-F238E27FC236}">
                <a16:creationId xmlns:a16="http://schemas.microsoft.com/office/drawing/2014/main" id="{90E91EA4-A1A0-8E45-8E0F-04A7C41A089E}"/>
              </a:ext>
            </a:extLst>
          </p:cNvPr>
          <p:cNvSpPr>
            <a:spLocks noGrp="1"/>
          </p:cNvSpPr>
          <p:nvPr>
            <p:ph idx="1"/>
          </p:nvPr>
        </p:nvSpPr>
        <p:spPr/>
        <p:txBody>
          <a:bodyPr/>
          <a:lstStyle/>
          <a:p>
            <a:r>
              <a:rPr lang="en-US" dirty="0"/>
              <a:t>3-layer DNN and 5-layer DNN image classifier</a:t>
            </a:r>
          </a:p>
        </p:txBody>
      </p:sp>
      <p:pic>
        <p:nvPicPr>
          <p:cNvPr id="8" name="Picture 7">
            <a:extLst>
              <a:ext uri="{FF2B5EF4-FFF2-40B4-BE49-F238E27FC236}">
                <a16:creationId xmlns:a16="http://schemas.microsoft.com/office/drawing/2014/main" id="{A62D5FAB-0143-EF4B-8D46-5AF61A381274}"/>
              </a:ext>
            </a:extLst>
          </p:cNvPr>
          <p:cNvPicPr>
            <a:picLocks noChangeAspect="1"/>
          </p:cNvPicPr>
          <p:nvPr/>
        </p:nvPicPr>
        <p:blipFill>
          <a:blip r:embed="rId3"/>
          <a:stretch>
            <a:fillRect/>
          </a:stretch>
        </p:blipFill>
        <p:spPr>
          <a:xfrm>
            <a:off x="329975" y="3375457"/>
            <a:ext cx="4361825" cy="3184825"/>
          </a:xfrm>
          <a:prstGeom prst="rect">
            <a:avLst/>
          </a:prstGeom>
        </p:spPr>
      </p:pic>
      <p:pic>
        <p:nvPicPr>
          <p:cNvPr id="10" name="Picture 9">
            <a:extLst>
              <a:ext uri="{FF2B5EF4-FFF2-40B4-BE49-F238E27FC236}">
                <a16:creationId xmlns:a16="http://schemas.microsoft.com/office/drawing/2014/main" id="{76E51ADE-D99B-2244-9575-AD8B9670822D}"/>
              </a:ext>
            </a:extLst>
          </p:cNvPr>
          <p:cNvPicPr>
            <a:picLocks noChangeAspect="1"/>
          </p:cNvPicPr>
          <p:nvPr/>
        </p:nvPicPr>
        <p:blipFill rotWithShape="1">
          <a:blip r:embed="rId4"/>
          <a:srcRect t="22875"/>
          <a:stretch/>
        </p:blipFill>
        <p:spPr>
          <a:xfrm>
            <a:off x="370588" y="1900943"/>
            <a:ext cx="4256004" cy="910459"/>
          </a:xfrm>
          <a:prstGeom prst="rect">
            <a:avLst/>
          </a:prstGeom>
        </p:spPr>
      </p:pic>
      <p:pic>
        <p:nvPicPr>
          <p:cNvPr id="12" name="Picture 11">
            <a:extLst>
              <a:ext uri="{FF2B5EF4-FFF2-40B4-BE49-F238E27FC236}">
                <a16:creationId xmlns:a16="http://schemas.microsoft.com/office/drawing/2014/main" id="{5D3881A8-0533-AB42-896E-7B1D52918094}"/>
              </a:ext>
            </a:extLst>
          </p:cNvPr>
          <p:cNvPicPr>
            <a:picLocks noChangeAspect="1"/>
          </p:cNvPicPr>
          <p:nvPr/>
        </p:nvPicPr>
        <p:blipFill>
          <a:blip r:embed="rId5"/>
          <a:stretch>
            <a:fillRect/>
          </a:stretch>
        </p:blipFill>
        <p:spPr>
          <a:xfrm>
            <a:off x="4884654" y="1859999"/>
            <a:ext cx="3804432" cy="3535432"/>
          </a:xfrm>
          <a:prstGeom prst="rect">
            <a:avLst/>
          </a:prstGeom>
        </p:spPr>
      </p:pic>
      <p:sp>
        <p:nvSpPr>
          <p:cNvPr id="9" name="TextBox 8">
            <a:extLst>
              <a:ext uri="{FF2B5EF4-FFF2-40B4-BE49-F238E27FC236}">
                <a16:creationId xmlns:a16="http://schemas.microsoft.com/office/drawing/2014/main" id="{D8D435D3-3678-C84F-B60B-70C023560CB4}"/>
              </a:ext>
            </a:extLst>
          </p:cNvPr>
          <p:cNvSpPr txBox="1"/>
          <p:nvPr/>
        </p:nvSpPr>
        <p:spPr>
          <a:xfrm>
            <a:off x="315995" y="2847782"/>
            <a:ext cx="4361825" cy="353943"/>
          </a:xfrm>
          <a:prstGeom prst="rect">
            <a:avLst/>
          </a:prstGeom>
          <a:noFill/>
        </p:spPr>
        <p:txBody>
          <a:bodyPr wrap="square" rtlCol="0">
            <a:spAutoFit/>
          </a:bodyPr>
          <a:lstStyle/>
          <a:p>
            <a:pPr algn="ctr"/>
            <a:r>
              <a:rPr lang="en-US" sz="1700" dirty="0">
                <a:solidFill>
                  <a:srgbClr val="0432FF"/>
                </a:solidFill>
              </a:rPr>
              <a:t>Dev time (</a:t>
            </a:r>
            <a:r>
              <a:rPr lang="en-US" sz="1700" dirty="0" err="1">
                <a:solidFill>
                  <a:srgbClr val="0432FF"/>
                </a:solidFill>
              </a:rPr>
              <a:t>hrs</a:t>
            </a:r>
            <a:r>
              <a:rPr lang="en-US" sz="1700" dirty="0">
                <a:solidFill>
                  <a:srgbClr val="0432FF"/>
                </a:solidFill>
              </a:rPr>
              <a:t>): 3 (Cpp-Taskflow) vs 9 (OpenMP)</a:t>
            </a:r>
          </a:p>
        </p:txBody>
      </p:sp>
      <p:sp>
        <p:nvSpPr>
          <p:cNvPr id="11" name="TextBox 10">
            <a:extLst>
              <a:ext uri="{FF2B5EF4-FFF2-40B4-BE49-F238E27FC236}">
                <a16:creationId xmlns:a16="http://schemas.microsoft.com/office/drawing/2014/main" id="{67F94233-A20B-1B4C-884E-A91A55A49D6C}"/>
              </a:ext>
            </a:extLst>
          </p:cNvPr>
          <p:cNvSpPr txBox="1"/>
          <p:nvPr/>
        </p:nvSpPr>
        <p:spPr>
          <a:xfrm>
            <a:off x="4782175" y="5471668"/>
            <a:ext cx="3906911" cy="923330"/>
          </a:xfrm>
          <a:prstGeom prst="rect">
            <a:avLst/>
          </a:prstGeom>
          <a:noFill/>
        </p:spPr>
        <p:txBody>
          <a:bodyPr wrap="square" rtlCol="0">
            <a:spAutoFit/>
          </a:bodyPr>
          <a:lstStyle/>
          <a:p>
            <a:pPr algn="ctr"/>
            <a:r>
              <a:rPr lang="en-US" dirty="0">
                <a:solidFill>
                  <a:srgbClr val="0432FF"/>
                </a:solidFill>
              </a:rPr>
              <a:t>Cpp-Taskflow is about </a:t>
            </a:r>
            <a:r>
              <a:rPr lang="en-US" dirty="0">
                <a:solidFill>
                  <a:srgbClr val="FF0000"/>
                </a:solidFill>
              </a:rPr>
              <a:t>10%-17% </a:t>
            </a:r>
            <a:r>
              <a:rPr lang="en-US" dirty="0">
                <a:solidFill>
                  <a:srgbClr val="0432FF"/>
                </a:solidFill>
              </a:rPr>
              <a:t>faster than OpenMP and Intel TBB in avg, using the </a:t>
            </a:r>
            <a:r>
              <a:rPr lang="en-US" dirty="0">
                <a:solidFill>
                  <a:srgbClr val="FF0000"/>
                </a:solidFill>
              </a:rPr>
              <a:t>least</a:t>
            </a:r>
            <a:r>
              <a:rPr lang="en-US" dirty="0">
                <a:solidFill>
                  <a:srgbClr val="0432FF"/>
                </a:solidFill>
              </a:rPr>
              <a:t> amount of source code </a:t>
            </a:r>
          </a:p>
        </p:txBody>
      </p:sp>
    </p:spTree>
    <p:extLst>
      <p:ext uri="{BB962C8B-B14F-4D97-AF65-F5344CB8AC3E}">
        <p14:creationId xmlns:p14="http://schemas.microsoft.com/office/powerpoint/2010/main" val="3000923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69623D-44B6-294C-8C56-66694AA13792}"/>
              </a:ext>
            </a:extLst>
          </p:cNvPr>
          <p:cNvSpPr>
            <a:spLocks noGrp="1"/>
          </p:cNvSpPr>
          <p:nvPr>
            <p:ph type="sldNum" sz="quarter" idx="12"/>
          </p:nvPr>
        </p:nvSpPr>
        <p:spPr/>
        <p:txBody>
          <a:bodyPr/>
          <a:lstStyle/>
          <a:p>
            <a:fld id="{4E77BC79-9480-1042-96E1-82B94DA0811E}" type="slidenum">
              <a:rPr lang="en-US" smtClean="0"/>
              <a:t>23</a:t>
            </a:fld>
            <a:endParaRPr lang="en-US"/>
          </a:p>
        </p:txBody>
      </p:sp>
      <p:sp>
        <p:nvSpPr>
          <p:cNvPr id="3" name="Title 2">
            <a:extLst>
              <a:ext uri="{FF2B5EF4-FFF2-40B4-BE49-F238E27FC236}">
                <a16:creationId xmlns:a16="http://schemas.microsoft.com/office/drawing/2014/main" id="{79C60F20-49DA-6446-9274-96B9C146E5D2}"/>
              </a:ext>
            </a:extLst>
          </p:cNvPr>
          <p:cNvSpPr>
            <a:spLocks noGrp="1"/>
          </p:cNvSpPr>
          <p:nvPr>
            <p:ph type="title"/>
          </p:nvPr>
        </p:nvSpPr>
        <p:spPr/>
        <p:txBody>
          <a:bodyPr/>
          <a:lstStyle/>
          <a:p>
            <a:r>
              <a:rPr lang="en-US" dirty="0"/>
              <a:t>Community</a:t>
            </a:r>
          </a:p>
        </p:txBody>
      </p:sp>
      <p:sp>
        <p:nvSpPr>
          <p:cNvPr id="7" name="TextBox 6">
            <a:extLst>
              <a:ext uri="{FF2B5EF4-FFF2-40B4-BE49-F238E27FC236}">
                <a16:creationId xmlns:a16="http://schemas.microsoft.com/office/drawing/2014/main" id="{D81CAA3C-20B1-E546-A233-76C44CFE4926}"/>
              </a:ext>
            </a:extLst>
          </p:cNvPr>
          <p:cNvSpPr txBox="1"/>
          <p:nvPr/>
        </p:nvSpPr>
        <p:spPr>
          <a:xfrm>
            <a:off x="628650" y="4037054"/>
            <a:ext cx="7886700" cy="830997"/>
          </a:xfrm>
          <a:prstGeom prst="rect">
            <a:avLst/>
          </a:prstGeom>
          <a:noFill/>
        </p:spPr>
        <p:txBody>
          <a:bodyPr wrap="square" rtlCol="0">
            <a:spAutoFit/>
          </a:bodyPr>
          <a:lstStyle/>
          <a:p>
            <a:pPr algn="just"/>
            <a:r>
              <a:rPr lang="en-US" sz="2400" i="1" dirty="0"/>
              <a:t>“</a:t>
            </a:r>
            <a:r>
              <a:rPr lang="en-US" sz="2400" b="1" i="1" dirty="0"/>
              <a:t>Cpp-Taskflow has the cleanest C++ Task API I have ever seen</a:t>
            </a:r>
            <a:r>
              <a:rPr lang="en-US" sz="2400" i="1" dirty="0"/>
              <a:t>,” Damien Hocking</a:t>
            </a:r>
            <a:endParaRPr lang="en-US" sz="2400" b="1" i="1" dirty="0">
              <a:solidFill>
                <a:srgbClr val="FF0000"/>
              </a:solidFill>
            </a:endParaRPr>
          </a:p>
        </p:txBody>
      </p:sp>
      <p:sp>
        <p:nvSpPr>
          <p:cNvPr id="8" name="TextBox 7">
            <a:extLst>
              <a:ext uri="{FF2B5EF4-FFF2-40B4-BE49-F238E27FC236}">
                <a16:creationId xmlns:a16="http://schemas.microsoft.com/office/drawing/2014/main" id="{75F9BBD0-59CD-344E-BEC9-298DCA1809E1}"/>
              </a:ext>
            </a:extLst>
          </p:cNvPr>
          <p:cNvSpPr txBox="1"/>
          <p:nvPr/>
        </p:nvSpPr>
        <p:spPr>
          <a:xfrm>
            <a:off x="628650" y="4908176"/>
            <a:ext cx="7886700" cy="830997"/>
          </a:xfrm>
          <a:prstGeom prst="rect">
            <a:avLst/>
          </a:prstGeom>
          <a:noFill/>
        </p:spPr>
        <p:txBody>
          <a:bodyPr wrap="square" rtlCol="0">
            <a:spAutoFit/>
          </a:bodyPr>
          <a:lstStyle/>
          <a:p>
            <a:pPr algn="just"/>
            <a:r>
              <a:rPr lang="en-US" sz="2400" i="1" dirty="0"/>
              <a:t>“</a:t>
            </a:r>
            <a:r>
              <a:rPr lang="en-US" sz="2400" b="1" i="1" dirty="0"/>
              <a:t>Cpp-Taskflow has a very simple and elegant tasking interface; the performance also scales very well</a:t>
            </a:r>
            <a:r>
              <a:rPr lang="en-US" sz="2400" i="1" dirty="0"/>
              <a:t>,” </a:t>
            </a:r>
            <a:r>
              <a:rPr lang="en-US" sz="2400" i="1" dirty="0" err="1"/>
              <a:t>Totalgee</a:t>
            </a:r>
            <a:endParaRPr lang="en-US" sz="2400" b="1" i="1" dirty="0">
              <a:solidFill>
                <a:srgbClr val="FF0000"/>
              </a:solidFill>
            </a:endParaRPr>
          </a:p>
        </p:txBody>
      </p:sp>
      <p:sp>
        <p:nvSpPr>
          <p:cNvPr id="9" name="TextBox 8">
            <a:extLst>
              <a:ext uri="{FF2B5EF4-FFF2-40B4-BE49-F238E27FC236}">
                <a16:creationId xmlns:a16="http://schemas.microsoft.com/office/drawing/2014/main" id="{C24EE61C-6CE2-BB44-88AB-C69C5F66AA54}"/>
              </a:ext>
            </a:extLst>
          </p:cNvPr>
          <p:cNvSpPr txBox="1"/>
          <p:nvPr/>
        </p:nvSpPr>
        <p:spPr>
          <a:xfrm>
            <a:off x="628650" y="5779299"/>
            <a:ext cx="7886700" cy="830997"/>
          </a:xfrm>
          <a:prstGeom prst="rect">
            <a:avLst/>
          </a:prstGeom>
          <a:noFill/>
        </p:spPr>
        <p:txBody>
          <a:bodyPr wrap="square" rtlCol="0">
            <a:spAutoFit/>
          </a:bodyPr>
          <a:lstStyle/>
          <a:p>
            <a:pPr algn="just"/>
            <a:r>
              <a:rPr lang="en-US" sz="2400" i="1" dirty="0"/>
              <a:t>“</a:t>
            </a:r>
            <a:r>
              <a:rPr lang="en-US" sz="2400" b="1" i="1" dirty="0"/>
              <a:t>Best poster award for open-source parallel programming library</a:t>
            </a:r>
            <a:r>
              <a:rPr lang="en-US" sz="2400" i="1" dirty="0"/>
              <a:t>,” </a:t>
            </a:r>
            <a:r>
              <a:rPr lang="en-US" sz="2400" i="1" dirty="0" err="1"/>
              <a:t>Cpp</a:t>
            </a:r>
            <a:r>
              <a:rPr lang="en-US" sz="2400" i="1" dirty="0"/>
              <a:t>-Conference </a:t>
            </a:r>
            <a:r>
              <a:rPr lang="en-US" sz="2400" i="1" dirty="0">
                <a:solidFill>
                  <a:srgbClr val="FF0000"/>
                </a:solidFill>
              </a:rPr>
              <a:t>(voted by 500+ developers)</a:t>
            </a:r>
            <a:endParaRPr lang="en-US" sz="2400" b="1" i="1" dirty="0">
              <a:solidFill>
                <a:srgbClr val="FF0000"/>
              </a:solidFill>
            </a:endParaRPr>
          </a:p>
        </p:txBody>
      </p:sp>
      <p:sp>
        <p:nvSpPr>
          <p:cNvPr id="11" name="Content Placeholder 3">
            <a:extLst>
              <a:ext uri="{FF2B5EF4-FFF2-40B4-BE49-F238E27FC236}">
                <a16:creationId xmlns:a16="http://schemas.microsoft.com/office/drawing/2014/main" id="{115F7FBE-980B-BD45-BE65-CD5F945910D2}"/>
              </a:ext>
            </a:extLst>
          </p:cNvPr>
          <p:cNvSpPr>
            <a:spLocks noGrp="1"/>
          </p:cNvSpPr>
          <p:nvPr>
            <p:ph idx="1"/>
          </p:nvPr>
        </p:nvSpPr>
        <p:spPr>
          <a:xfrm>
            <a:off x="628650" y="1295943"/>
            <a:ext cx="7886700" cy="2744041"/>
          </a:xfrm>
        </p:spPr>
        <p:txBody>
          <a:bodyPr>
            <a:normAutofit/>
          </a:bodyPr>
          <a:lstStyle/>
          <a:p>
            <a:r>
              <a:rPr lang="en-US" dirty="0"/>
              <a:t>GitHub: </a:t>
            </a:r>
            <a:r>
              <a:rPr lang="en-US" dirty="0">
                <a:hlinkClick r:id="rId3"/>
              </a:rPr>
              <a:t>https://github.com/cpp-taskflow </a:t>
            </a:r>
            <a:r>
              <a:rPr lang="en-US" dirty="0"/>
              <a:t>(MIT)</a:t>
            </a:r>
          </a:p>
          <a:p>
            <a:pPr lvl="1"/>
            <a:r>
              <a:rPr lang="en-US" dirty="0"/>
              <a:t>README to start with Cpp-Taskflow in just a few mins</a:t>
            </a:r>
          </a:p>
          <a:p>
            <a:pPr lvl="1"/>
            <a:r>
              <a:rPr lang="en-US" dirty="0" err="1"/>
              <a:t>Doxygen</a:t>
            </a:r>
            <a:r>
              <a:rPr lang="en-US" dirty="0"/>
              <a:t>-based C++ API and step-by-step tutorials</a:t>
            </a:r>
          </a:p>
          <a:p>
            <a:pPr lvl="2"/>
            <a:r>
              <a:rPr lang="en-US" dirty="0">
                <a:hlinkClick r:id="rId4"/>
              </a:rPr>
              <a:t>https://github.com/cpp-taskflow/cpp-taskflow</a:t>
            </a:r>
            <a:endParaRPr lang="en-US" dirty="0"/>
          </a:p>
          <a:p>
            <a:pPr lvl="1"/>
            <a:r>
              <a:rPr lang="en-US" dirty="0"/>
              <a:t>Showcase presentation: </a:t>
            </a:r>
            <a:r>
              <a:rPr lang="en-US" dirty="0">
                <a:hlinkClick r:id="rId5"/>
              </a:rPr>
              <a:t>https://cpp-taskflow.github.io/</a:t>
            </a:r>
            <a:endParaRPr lang="en-US" dirty="0"/>
          </a:p>
          <a:p>
            <a:pPr lvl="1"/>
            <a:r>
              <a:rPr lang="en-US" dirty="0" err="1"/>
              <a:t>Cpp</a:t>
            </a:r>
            <a:r>
              <a:rPr lang="en-US" dirty="0"/>
              <a:t>-learning: </a:t>
            </a:r>
            <a:r>
              <a:rPr lang="en-US" dirty="0">
                <a:hlinkClick r:id="rId6"/>
              </a:rPr>
              <a:t>https://cpp-learning.com/cpp-taskflow/</a:t>
            </a:r>
            <a:endParaRPr lang="en-US" dirty="0"/>
          </a:p>
        </p:txBody>
      </p:sp>
      <p:pic>
        <p:nvPicPr>
          <p:cNvPr id="10" name="Picture 9">
            <a:extLst>
              <a:ext uri="{FF2B5EF4-FFF2-40B4-BE49-F238E27FC236}">
                <a16:creationId xmlns:a16="http://schemas.microsoft.com/office/drawing/2014/main" id="{15998F05-EDEB-E841-8C95-56DBEA11F8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96268" y="264330"/>
            <a:ext cx="5177804" cy="244546"/>
          </a:xfrm>
          <a:prstGeom prst="rect">
            <a:avLst/>
          </a:prstGeom>
        </p:spPr>
      </p:pic>
      <p:pic>
        <p:nvPicPr>
          <p:cNvPr id="12" name="Picture 11">
            <a:extLst>
              <a:ext uri="{FF2B5EF4-FFF2-40B4-BE49-F238E27FC236}">
                <a16:creationId xmlns:a16="http://schemas.microsoft.com/office/drawing/2014/main" id="{AB0CE528-4A1F-3246-B17D-47F7B87D93F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2095" y="609848"/>
            <a:ext cx="4183611" cy="340526"/>
          </a:xfrm>
          <a:prstGeom prst="rect">
            <a:avLst/>
          </a:prstGeom>
        </p:spPr>
      </p:pic>
    </p:spTree>
    <p:extLst>
      <p:ext uri="{BB962C8B-B14F-4D97-AF65-F5344CB8AC3E}">
        <p14:creationId xmlns:p14="http://schemas.microsoft.com/office/powerpoint/2010/main" val="167646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ED20C9-1117-2E4C-A9E5-AA7E18D5C3C7}"/>
              </a:ext>
            </a:extLst>
          </p:cNvPr>
          <p:cNvSpPr>
            <a:spLocks noGrp="1"/>
          </p:cNvSpPr>
          <p:nvPr>
            <p:ph type="sldNum" sz="quarter" idx="12"/>
          </p:nvPr>
        </p:nvSpPr>
        <p:spPr/>
        <p:txBody>
          <a:bodyPr/>
          <a:lstStyle/>
          <a:p>
            <a:fld id="{4E77BC79-9480-1042-96E1-82B94DA0811E}" type="slidenum">
              <a:rPr lang="en-US" smtClean="0"/>
              <a:t>24</a:t>
            </a:fld>
            <a:endParaRPr lang="en-US"/>
          </a:p>
        </p:txBody>
      </p:sp>
      <p:sp>
        <p:nvSpPr>
          <p:cNvPr id="3" name="Title 2">
            <a:extLst>
              <a:ext uri="{FF2B5EF4-FFF2-40B4-BE49-F238E27FC236}">
                <a16:creationId xmlns:a16="http://schemas.microsoft.com/office/drawing/2014/main" id="{4A96BD63-902B-FC49-B8FB-C4BC581A37DE}"/>
              </a:ext>
            </a:extLst>
          </p:cNvPr>
          <p:cNvSpPr>
            <a:spLocks noGrp="1"/>
          </p:cNvSpPr>
          <p:nvPr>
            <p:ph type="title"/>
          </p:nvPr>
        </p:nvSpPr>
        <p:spPr/>
        <p:txBody>
          <a:bodyPr/>
          <a:lstStyle/>
          <a:p>
            <a:r>
              <a:rPr lang="en-US" dirty="0"/>
              <a:t>Conclusion &amp; Takeaways</a:t>
            </a:r>
          </a:p>
        </p:txBody>
      </p:sp>
      <p:sp>
        <p:nvSpPr>
          <p:cNvPr id="4" name="Content Placeholder 3">
            <a:extLst>
              <a:ext uri="{FF2B5EF4-FFF2-40B4-BE49-F238E27FC236}">
                <a16:creationId xmlns:a16="http://schemas.microsoft.com/office/drawing/2014/main" id="{6AA1D11E-66BC-C14D-B938-2930E3F578A6}"/>
              </a:ext>
            </a:extLst>
          </p:cNvPr>
          <p:cNvSpPr>
            <a:spLocks noGrp="1"/>
          </p:cNvSpPr>
          <p:nvPr>
            <p:ph idx="1"/>
          </p:nvPr>
        </p:nvSpPr>
        <p:spPr>
          <a:xfrm>
            <a:off x="628650" y="1295944"/>
            <a:ext cx="7886700" cy="5562056"/>
          </a:xfrm>
        </p:spPr>
        <p:txBody>
          <a:bodyPr>
            <a:normAutofit/>
          </a:bodyPr>
          <a:lstStyle/>
          <a:p>
            <a:r>
              <a:rPr lang="en-US" sz="2500" dirty="0"/>
              <a:t>Cpp-Taskflow: Modern C++ Parallel Task Programming</a:t>
            </a:r>
          </a:p>
          <a:p>
            <a:pPr lvl="1"/>
            <a:r>
              <a:rPr lang="en-US" sz="2300" dirty="0"/>
              <a:t>Helps C++ developers quickly write parallel task programs</a:t>
            </a:r>
          </a:p>
          <a:p>
            <a:pPr lvl="1"/>
            <a:r>
              <a:rPr lang="en-US" sz="2300" dirty="0"/>
              <a:t>Open source at </a:t>
            </a:r>
            <a:r>
              <a:rPr lang="en-US" sz="2000" dirty="0">
                <a:hlinkClick r:id="rId3"/>
              </a:rPr>
              <a:t>https://github.com/cpp-taskflow </a:t>
            </a:r>
            <a:endParaRPr lang="en-US" sz="2300" dirty="0"/>
          </a:p>
          <a:p>
            <a:r>
              <a:rPr lang="en-US" sz="2500" dirty="0"/>
              <a:t>Solution at programming level matters a lot</a:t>
            </a:r>
          </a:p>
          <a:p>
            <a:pPr lvl="1"/>
            <a:r>
              <a:rPr lang="en-US" sz="2300" dirty="0"/>
              <a:t>Of course, performance is always a top goal</a:t>
            </a:r>
          </a:p>
          <a:p>
            <a:pPr lvl="2"/>
            <a:r>
              <a:rPr lang="en-US" dirty="0"/>
              <a:t>Productivity is key to handle complex parallel workloads</a:t>
            </a:r>
            <a:endParaRPr lang="en-US" sz="1900" dirty="0"/>
          </a:p>
          <a:p>
            <a:pPr lvl="1"/>
            <a:r>
              <a:rPr lang="en-US" sz="2300" dirty="0"/>
              <a:t>Performance bottleneck might be surprising</a:t>
            </a:r>
          </a:p>
          <a:p>
            <a:pPr lvl="2"/>
            <a:r>
              <a:rPr lang="en-US" sz="1900" dirty="0"/>
              <a:t>Parallel code itself vs the supporting data structures</a:t>
            </a:r>
          </a:p>
          <a:p>
            <a:r>
              <a:rPr lang="en-US" sz="2500" dirty="0"/>
              <a:t>Parallel programming should be apparent to everybody</a:t>
            </a:r>
          </a:p>
          <a:p>
            <a:pPr lvl="1"/>
            <a:r>
              <a:rPr lang="en-US" sz="2300" dirty="0"/>
              <a:t>Like machine learning but keep in mind the difference in:</a:t>
            </a:r>
          </a:p>
          <a:p>
            <a:pPr lvl="2"/>
            <a:r>
              <a:rPr lang="en-US" sz="1900" dirty="0"/>
              <a:t>Need to understand what the application is</a:t>
            </a:r>
          </a:p>
          <a:p>
            <a:pPr lvl="2"/>
            <a:r>
              <a:rPr lang="en-US" sz="1900" dirty="0"/>
              <a:t>In ML, you can just predicate a cat without knowing what a cat is</a:t>
            </a:r>
          </a:p>
          <a:p>
            <a:pPr lvl="2"/>
            <a:r>
              <a:rPr lang="en-US" sz="1900" dirty="0"/>
              <a:t>In PDC, you need to understand what a cat is to work things out</a:t>
            </a:r>
            <a:endParaRPr lang="en-US" sz="2300" dirty="0"/>
          </a:p>
          <a:p>
            <a:pPr lvl="2"/>
            <a:endParaRPr lang="en-US" sz="1900" dirty="0"/>
          </a:p>
          <a:p>
            <a:pPr lvl="1"/>
            <a:endParaRPr lang="en-US" sz="2300" dirty="0"/>
          </a:p>
        </p:txBody>
      </p:sp>
    </p:spTree>
    <p:extLst>
      <p:ext uri="{BB962C8B-B14F-4D97-AF65-F5344CB8AC3E}">
        <p14:creationId xmlns:p14="http://schemas.microsoft.com/office/powerpoint/2010/main" val="495055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62D029-A334-DD4A-B865-E4CEF8DA8774}"/>
              </a:ext>
            </a:extLst>
          </p:cNvPr>
          <p:cNvSpPr>
            <a:spLocks noGrp="1"/>
          </p:cNvSpPr>
          <p:nvPr>
            <p:ph type="sldNum" sz="quarter" idx="12"/>
          </p:nvPr>
        </p:nvSpPr>
        <p:spPr/>
        <p:txBody>
          <a:bodyPr/>
          <a:lstStyle/>
          <a:p>
            <a:fld id="{4E77BC79-9480-1042-96E1-82B94DA0811E}" type="slidenum">
              <a:rPr lang="en-US" smtClean="0"/>
              <a:t>25</a:t>
            </a:fld>
            <a:endParaRPr lang="en-US"/>
          </a:p>
        </p:txBody>
      </p:sp>
      <p:sp>
        <p:nvSpPr>
          <p:cNvPr id="3" name="Title 2">
            <a:extLst>
              <a:ext uri="{FF2B5EF4-FFF2-40B4-BE49-F238E27FC236}">
                <a16:creationId xmlns:a16="http://schemas.microsoft.com/office/drawing/2014/main" id="{E423BF59-1A6A-DD42-9037-2C409BA4AA4D}"/>
              </a:ext>
            </a:extLst>
          </p:cNvPr>
          <p:cNvSpPr>
            <a:spLocks noGrp="1"/>
          </p:cNvSpPr>
          <p:nvPr>
            <p:ph type="title"/>
          </p:nvPr>
        </p:nvSpPr>
        <p:spPr/>
        <p:txBody>
          <a:bodyPr/>
          <a:lstStyle/>
          <a:p>
            <a:r>
              <a:rPr lang="en-US" dirty="0"/>
              <a:t>Thank You (and all users)!</a:t>
            </a:r>
          </a:p>
        </p:txBody>
      </p:sp>
      <p:pic>
        <p:nvPicPr>
          <p:cNvPr id="5" name="Picture 4">
            <a:extLst>
              <a:ext uri="{FF2B5EF4-FFF2-40B4-BE49-F238E27FC236}">
                <a16:creationId xmlns:a16="http://schemas.microsoft.com/office/drawing/2014/main" id="{2A9CB8D8-DA4A-B340-9B02-4EEDB3CA8E60}"/>
              </a:ext>
            </a:extLst>
          </p:cNvPr>
          <p:cNvPicPr>
            <a:picLocks noChangeAspect="1"/>
          </p:cNvPicPr>
          <p:nvPr/>
        </p:nvPicPr>
        <p:blipFill>
          <a:blip r:embed="rId3"/>
          <a:stretch>
            <a:fillRect/>
          </a:stretch>
        </p:blipFill>
        <p:spPr>
          <a:xfrm>
            <a:off x="628650" y="3222634"/>
            <a:ext cx="3153659" cy="1615901"/>
          </a:xfrm>
          <a:prstGeom prst="rect">
            <a:avLst/>
          </a:prstGeom>
        </p:spPr>
      </p:pic>
      <p:pic>
        <p:nvPicPr>
          <p:cNvPr id="6" name="Picture 5">
            <a:extLst>
              <a:ext uri="{FF2B5EF4-FFF2-40B4-BE49-F238E27FC236}">
                <a16:creationId xmlns:a16="http://schemas.microsoft.com/office/drawing/2014/main" id="{C49011E1-A58D-654C-9EDF-168F4E362A14}"/>
              </a:ext>
            </a:extLst>
          </p:cNvPr>
          <p:cNvPicPr>
            <a:picLocks noChangeAspect="1"/>
          </p:cNvPicPr>
          <p:nvPr/>
        </p:nvPicPr>
        <p:blipFill>
          <a:blip r:embed="rId4"/>
          <a:stretch>
            <a:fillRect/>
          </a:stretch>
        </p:blipFill>
        <p:spPr>
          <a:xfrm>
            <a:off x="4832350" y="3052684"/>
            <a:ext cx="3683000" cy="1955800"/>
          </a:xfrm>
          <a:prstGeom prst="rect">
            <a:avLst/>
          </a:prstGeom>
        </p:spPr>
      </p:pic>
      <p:pic>
        <p:nvPicPr>
          <p:cNvPr id="7" name="Picture 6">
            <a:extLst>
              <a:ext uri="{FF2B5EF4-FFF2-40B4-BE49-F238E27FC236}">
                <a16:creationId xmlns:a16="http://schemas.microsoft.com/office/drawing/2014/main" id="{BD0C5C43-6E39-FC4F-A8C9-F1B983830889}"/>
              </a:ext>
            </a:extLst>
          </p:cNvPr>
          <p:cNvPicPr>
            <a:picLocks noChangeAspect="1"/>
          </p:cNvPicPr>
          <p:nvPr/>
        </p:nvPicPr>
        <p:blipFill>
          <a:blip r:embed="rId5"/>
          <a:stretch>
            <a:fillRect/>
          </a:stretch>
        </p:blipFill>
        <p:spPr>
          <a:xfrm>
            <a:off x="2720974" y="1441230"/>
            <a:ext cx="1358900" cy="1143000"/>
          </a:xfrm>
          <a:prstGeom prst="rect">
            <a:avLst/>
          </a:prstGeom>
        </p:spPr>
      </p:pic>
      <p:pic>
        <p:nvPicPr>
          <p:cNvPr id="8" name="Picture 7">
            <a:extLst>
              <a:ext uri="{FF2B5EF4-FFF2-40B4-BE49-F238E27FC236}">
                <a16:creationId xmlns:a16="http://schemas.microsoft.com/office/drawing/2014/main" id="{20A5EBBF-3624-F146-A87D-C7FC5ACC6187}"/>
              </a:ext>
            </a:extLst>
          </p:cNvPr>
          <p:cNvPicPr>
            <a:picLocks noChangeAspect="1"/>
          </p:cNvPicPr>
          <p:nvPr/>
        </p:nvPicPr>
        <p:blipFill>
          <a:blip r:embed="rId6"/>
          <a:stretch>
            <a:fillRect/>
          </a:stretch>
        </p:blipFill>
        <p:spPr>
          <a:xfrm>
            <a:off x="7151687" y="1447351"/>
            <a:ext cx="1358900" cy="1143000"/>
          </a:xfrm>
          <a:prstGeom prst="rect">
            <a:avLst/>
          </a:prstGeom>
        </p:spPr>
      </p:pic>
      <p:pic>
        <p:nvPicPr>
          <p:cNvPr id="9" name="Picture 8">
            <a:extLst>
              <a:ext uri="{FF2B5EF4-FFF2-40B4-BE49-F238E27FC236}">
                <a16:creationId xmlns:a16="http://schemas.microsoft.com/office/drawing/2014/main" id="{69BFEDFD-DA2E-874E-9217-8ED3E34C3168}"/>
              </a:ext>
            </a:extLst>
          </p:cNvPr>
          <p:cNvPicPr>
            <a:picLocks noChangeAspect="1"/>
          </p:cNvPicPr>
          <p:nvPr/>
        </p:nvPicPr>
        <p:blipFill>
          <a:blip r:embed="rId7"/>
          <a:stretch>
            <a:fillRect/>
          </a:stretch>
        </p:blipFill>
        <p:spPr>
          <a:xfrm>
            <a:off x="628650" y="1431705"/>
            <a:ext cx="1162050" cy="1162050"/>
          </a:xfrm>
          <a:prstGeom prst="rect">
            <a:avLst/>
          </a:prstGeom>
        </p:spPr>
      </p:pic>
      <p:pic>
        <p:nvPicPr>
          <p:cNvPr id="11" name="Picture 10">
            <a:extLst>
              <a:ext uri="{FF2B5EF4-FFF2-40B4-BE49-F238E27FC236}">
                <a16:creationId xmlns:a16="http://schemas.microsoft.com/office/drawing/2014/main" id="{DACF79AC-7FC3-5F4F-8A30-C5312F6F2B6C}"/>
              </a:ext>
            </a:extLst>
          </p:cNvPr>
          <p:cNvPicPr>
            <a:picLocks noChangeAspect="1"/>
          </p:cNvPicPr>
          <p:nvPr/>
        </p:nvPicPr>
        <p:blipFill>
          <a:blip r:embed="rId8"/>
          <a:stretch>
            <a:fillRect/>
          </a:stretch>
        </p:blipFill>
        <p:spPr>
          <a:xfrm>
            <a:off x="5010149" y="1447351"/>
            <a:ext cx="1162050" cy="1162050"/>
          </a:xfrm>
          <a:prstGeom prst="rect">
            <a:avLst/>
          </a:prstGeom>
        </p:spPr>
      </p:pic>
      <p:sp>
        <p:nvSpPr>
          <p:cNvPr id="12" name="TextBox 11">
            <a:extLst>
              <a:ext uri="{FF2B5EF4-FFF2-40B4-BE49-F238E27FC236}">
                <a16:creationId xmlns:a16="http://schemas.microsoft.com/office/drawing/2014/main" id="{5340949C-D369-B44A-B88C-E6657E5D4987}"/>
              </a:ext>
            </a:extLst>
          </p:cNvPr>
          <p:cNvSpPr txBox="1"/>
          <p:nvPr/>
        </p:nvSpPr>
        <p:spPr>
          <a:xfrm>
            <a:off x="575687" y="2689408"/>
            <a:ext cx="1289584" cy="369332"/>
          </a:xfrm>
          <a:prstGeom prst="rect">
            <a:avLst/>
          </a:prstGeom>
          <a:noFill/>
        </p:spPr>
        <p:txBody>
          <a:bodyPr wrap="none" rtlCol="0">
            <a:spAutoFit/>
          </a:bodyPr>
          <a:lstStyle/>
          <a:p>
            <a:r>
              <a:rPr lang="en-US" dirty="0"/>
              <a:t>T.-W. Huang</a:t>
            </a:r>
          </a:p>
        </p:txBody>
      </p:sp>
      <p:sp>
        <p:nvSpPr>
          <p:cNvPr id="13" name="TextBox 12">
            <a:extLst>
              <a:ext uri="{FF2B5EF4-FFF2-40B4-BE49-F238E27FC236}">
                <a16:creationId xmlns:a16="http://schemas.microsoft.com/office/drawing/2014/main" id="{FB9AA975-4053-F849-97E7-5FAD9A380D2E}"/>
              </a:ext>
            </a:extLst>
          </p:cNvPr>
          <p:cNvSpPr txBox="1"/>
          <p:nvPr/>
        </p:nvSpPr>
        <p:spPr>
          <a:xfrm>
            <a:off x="2720974" y="2689408"/>
            <a:ext cx="1358900" cy="369332"/>
          </a:xfrm>
          <a:prstGeom prst="rect">
            <a:avLst/>
          </a:prstGeom>
          <a:noFill/>
        </p:spPr>
        <p:txBody>
          <a:bodyPr wrap="square" rtlCol="0">
            <a:spAutoFit/>
          </a:bodyPr>
          <a:lstStyle/>
          <a:p>
            <a:pPr algn="ctr"/>
            <a:r>
              <a:rPr lang="en-US" dirty="0"/>
              <a:t>C.-X. Lin</a:t>
            </a:r>
          </a:p>
        </p:txBody>
      </p:sp>
      <p:sp>
        <p:nvSpPr>
          <p:cNvPr id="14" name="TextBox 13">
            <a:extLst>
              <a:ext uri="{FF2B5EF4-FFF2-40B4-BE49-F238E27FC236}">
                <a16:creationId xmlns:a16="http://schemas.microsoft.com/office/drawing/2014/main" id="{E01FA14A-2245-0245-B8ED-04116CEBADC1}"/>
              </a:ext>
            </a:extLst>
          </p:cNvPr>
          <p:cNvSpPr txBox="1"/>
          <p:nvPr/>
        </p:nvSpPr>
        <p:spPr>
          <a:xfrm>
            <a:off x="5010149" y="2689408"/>
            <a:ext cx="1162050" cy="369332"/>
          </a:xfrm>
          <a:prstGeom prst="rect">
            <a:avLst/>
          </a:prstGeom>
          <a:noFill/>
        </p:spPr>
        <p:txBody>
          <a:bodyPr wrap="square" rtlCol="0">
            <a:spAutoFit/>
          </a:bodyPr>
          <a:lstStyle/>
          <a:p>
            <a:pPr algn="ctr"/>
            <a:r>
              <a:rPr lang="en-US" dirty="0"/>
              <a:t>G. Guo</a:t>
            </a:r>
          </a:p>
        </p:txBody>
      </p:sp>
      <p:sp>
        <p:nvSpPr>
          <p:cNvPr id="15" name="TextBox 14">
            <a:extLst>
              <a:ext uri="{FF2B5EF4-FFF2-40B4-BE49-F238E27FC236}">
                <a16:creationId xmlns:a16="http://schemas.microsoft.com/office/drawing/2014/main" id="{C9FD38B2-F09A-0E40-91E1-ED332890C670}"/>
              </a:ext>
            </a:extLst>
          </p:cNvPr>
          <p:cNvSpPr txBox="1"/>
          <p:nvPr/>
        </p:nvSpPr>
        <p:spPr>
          <a:xfrm>
            <a:off x="7151687" y="2673426"/>
            <a:ext cx="1358900" cy="369332"/>
          </a:xfrm>
          <a:prstGeom prst="rect">
            <a:avLst/>
          </a:prstGeom>
          <a:noFill/>
        </p:spPr>
        <p:txBody>
          <a:bodyPr wrap="square" rtlCol="0">
            <a:spAutoFit/>
          </a:bodyPr>
          <a:lstStyle/>
          <a:p>
            <a:pPr algn="ctr"/>
            <a:r>
              <a:rPr lang="en-US" dirty="0"/>
              <a:t>M. Wong</a:t>
            </a:r>
          </a:p>
        </p:txBody>
      </p:sp>
      <p:pic>
        <p:nvPicPr>
          <p:cNvPr id="10" name="Picture 9">
            <a:extLst>
              <a:ext uri="{FF2B5EF4-FFF2-40B4-BE49-F238E27FC236}">
                <a16:creationId xmlns:a16="http://schemas.microsoft.com/office/drawing/2014/main" id="{82FA9B97-7079-4244-A111-A0980AE4A142}"/>
              </a:ext>
            </a:extLst>
          </p:cNvPr>
          <p:cNvPicPr>
            <a:picLocks noChangeAspect="1"/>
          </p:cNvPicPr>
          <p:nvPr/>
        </p:nvPicPr>
        <p:blipFill>
          <a:blip r:embed="rId9"/>
          <a:stretch>
            <a:fillRect/>
          </a:stretch>
        </p:blipFill>
        <p:spPr>
          <a:xfrm>
            <a:off x="1018604" y="5024420"/>
            <a:ext cx="846667" cy="702734"/>
          </a:xfrm>
          <a:prstGeom prst="rect">
            <a:avLst/>
          </a:prstGeom>
        </p:spPr>
      </p:pic>
      <p:sp>
        <p:nvSpPr>
          <p:cNvPr id="16" name="Rectangle 15">
            <a:extLst>
              <a:ext uri="{FF2B5EF4-FFF2-40B4-BE49-F238E27FC236}">
                <a16:creationId xmlns:a16="http://schemas.microsoft.com/office/drawing/2014/main" id="{38CC36BA-3DA3-C145-8C6E-3EC92349BBCB}"/>
              </a:ext>
            </a:extLst>
          </p:cNvPr>
          <p:cNvSpPr/>
          <p:nvPr/>
        </p:nvSpPr>
        <p:spPr>
          <a:xfrm>
            <a:off x="1865271" y="5123668"/>
            <a:ext cx="5474704" cy="523220"/>
          </a:xfrm>
          <a:prstGeom prst="rect">
            <a:avLst/>
          </a:prstGeom>
        </p:spPr>
        <p:txBody>
          <a:bodyPr wrap="none">
            <a:spAutoFit/>
          </a:bodyPr>
          <a:lstStyle/>
          <a:p>
            <a:r>
              <a:rPr lang="en-US" sz="2800" dirty="0"/>
              <a:t>GitHub: </a:t>
            </a:r>
            <a:r>
              <a:rPr lang="en-US" sz="2400" dirty="0">
                <a:hlinkClick r:id="rId10"/>
              </a:rPr>
              <a:t>https://github.com/cpp-taskflow</a:t>
            </a:r>
            <a:endParaRPr lang="en-US" sz="2400" dirty="0"/>
          </a:p>
        </p:txBody>
      </p:sp>
      <p:sp>
        <p:nvSpPr>
          <p:cNvPr id="17" name="TextBox 16">
            <a:extLst>
              <a:ext uri="{FF2B5EF4-FFF2-40B4-BE49-F238E27FC236}">
                <a16:creationId xmlns:a16="http://schemas.microsoft.com/office/drawing/2014/main" id="{EFAC4627-A4CE-0043-8B67-71A0DB38114C}"/>
              </a:ext>
            </a:extLst>
          </p:cNvPr>
          <p:cNvSpPr txBox="1"/>
          <p:nvPr/>
        </p:nvSpPr>
        <p:spPr>
          <a:xfrm>
            <a:off x="628650" y="5935380"/>
            <a:ext cx="7886700" cy="492443"/>
          </a:xfrm>
          <a:prstGeom prst="rect">
            <a:avLst/>
          </a:prstGeom>
          <a:noFill/>
          <a:ln w="38100">
            <a:solidFill>
              <a:srgbClr val="FF0000"/>
            </a:solidFill>
          </a:ln>
        </p:spPr>
        <p:txBody>
          <a:bodyPr wrap="square" rtlCol="0">
            <a:spAutoFit/>
          </a:bodyPr>
          <a:lstStyle/>
          <a:p>
            <a:pPr algn="ctr"/>
            <a:r>
              <a:rPr lang="en-US" sz="2600" i="1" dirty="0"/>
              <a:t>Please </a:t>
            </a:r>
            <a:r>
              <a:rPr lang="en-US" sz="2600" b="1" i="1" dirty="0">
                <a:solidFill>
                  <a:srgbClr val="FF0000"/>
                </a:solidFill>
              </a:rPr>
              <a:t>star</a:t>
            </a:r>
            <a:r>
              <a:rPr lang="en-US" sz="2600" i="1" dirty="0"/>
              <a:t> our project is your like it!</a:t>
            </a:r>
            <a:endParaRPr lang="en-US" sz="2600" b="1" i="1" dirty="0">
              <a:solidFill>
                <a:srgbClr val="FF0000"/>
              </a:solidFill>
            </a:endParaRPr>
          </a:p>
        </p:txBody>
      </p:sp>
    </p:spTree>
    <p:extLst>
      <p:ext uri="{BB962C8B-B14F-4D97-AF65-F5344CB8AC3E}">
        <p14:creationId xmlns:p14="http://schemas.microsoft.com/office/powerpoint/2010/main" val="3565306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C3F9ED-D67B-F245-99C8-1F75D3570B7C}"/>
              </a:ext>
            </a:extLst>
          </p:cNvPr>
          <p:cNvSpPr>
            <a:spLocks noGrp="1"/>
          </p:cNvSpPr>
          <p:nvPr>
            <p:ph type="sldNum" sz="quarter" idx="12"/>
          </p:nvPr>
        </p:nvSpPr>
        <p:spPr/>
        <p:txBody>
          <a:bodyPr/>
          <a:lstStyle/>
          <a:p>
            <a:fld id="{4E77BC79-9480-1042-96E1-82B94DA0811E}" type="slidenum">
              <a:rPr lang="en-US" smtClean="0"/>
              <a:t>26</a:t>
            </a:fld>
            <a:endParaRPr lang="en-US"/>
          </a:p>
        </p:txBody>
      </p:sp>
      <p:sp>
        <p:nvSpPr>
          <p:cNvPr id="3" name="Title 2">
            <a:extLst>
              <a:ext uri="{FF2B5EF4-FFF2-40B4-BE49-F238E27FC236}">
                <a16:creationId xmlns:a16="http://schemas.microsoft.com/office/drawing/2014/main" id="{6914B82A-95BC-A54B-AA43-B72B7296F5C2}"/>
              </a:ext>
            </a:extLst>
          </p:cNvPr>
          <p:cNvSpPr>
            <a:spLocks noGrp="1"/>
          </p:cNvSpPr>
          <p:nvPr>
            <p:ph type="title"/>
          </p:nvPr>
        </p:nvSpPr>
        <p:spPr/>
        <p:txBody>
          <a:bodyPr/>
          <a:lstStyle/>
          <a:p>
            <a:r>
              <a:rPr lang="en-US" dirty="0"/>
              <a:t>Back-up Slides</a:t>
            </a:r>
          </a:p>
        </p:txBody>
      </p:sp>
      <p:sp>
        <p:nvSpPr>
          <p:cNvPr id="4" name="Content Placeholder 3">
            <a:extLst>
              <a:ext uri="{FF2B5EF4-FFF2-40B4-BE49-F238E27FC236}">
                <a16:creationId xmlns:a16="http://schemas.microsoft.com/office/drawing/2014/main" id="{C08C0FD9-B4FF-EC43-8BE6-7E8197D1958A}"/>
              </a:ext>
            </a:extLst>
          </p:cNvPr>
          <p:cNvSpPr>
            <a:spLocks noGrp="1"/>
          </p:cNvSpPr>
          <p:nvPr>
            <p:ph idx="1"/>
          </p:nvPr>
        </p:nvSpPr>
        <p:spPr/>
        <p:txBody>
          <a:bodyPr/>
          <a:lstStyle/>
          <a:p>
            <a:r>
              <a:rPr lang="en-US" dirty="0"/>
              <a:t>Be gentle to existing tools</a:t>
            </a:r>
          </a:p>
          <a:p>
            <a:r>
              <a:rPr lang="en-US" dirty="0"/>
              <a:t>Modern C++ enables new technology</a:t>
            </a:r>
          </a:p>
        </p:txBody>
      </p:sp>
    </p:spTree>
    <p:extLst>
      <p:ext uri="{BB962C8B-B14F-4D97-AF65-F5344CB8AC3E}">
        <p14:creationId xmlns:p14="http://schemas.microsoft.com/office/powerpoint/2010/main" val="3151357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BA1237-B81B-1944-AB7D-5A4179FB02E5}"/>
              </a:ext>
            </a:extLst>
          </p:cNvPr>
          <p:cNvSpPr>
            <a:spLocks noGrp="1"/>
          </p:cNvSpPr>
          <p:nvPr>
            <p:ph type="sldNum" sz="quarter" idx="12"/>
          </p:nvPr>
        </p:nvSpPr>
        <p:spPr/>
        <p:txBody>
          <a:bodyPr/>
          <a:lstStyle/>
          <a:p>
            <a:fld id="{4E77BC79-9480-1042-96E1-82B94DA0811E}" type="slidenum">
              <a:rPr lang="en-US" smtClean="0"/>
              <a:t>27</a:t>
            </a:fld>
            <a:endParaRPr lang="en-US"/>
          </a:p>
        </p:txBody>
      </p:sp>
      <p:sp>
        <p:nvSpPr>
          <p:cNvPr id="3" name="Title 2">
            <a:extLst>
              <a:ext uri="{FF2B5EF4-FFF2-40B4-BE49-F238E27FC236}">
                <a16:creationId xmlns:a16="http://schemas.microsoft.com/office/drawing/2014/main" id="{0B03AAC3-5543-8843-928C-0C19E3E9F8DB}"/>
              </a:ext>
            </a:extLst>
          </p:cNvPr>
          <p:cNvSpPr>
            <a:spLocks noGrp="1"/>
          </p:cNvSpPr>
          <p:nvPr>
            <p:ph type="title"/>
          </p:nvPr>
        </p:nvSpPr>
        <p:spPr/>
        <p:txBody>
          <a:bodyPr/>
          <a:lstStyle/>
          <a:p>
            <a:r>
              <a:rPr lang="en-US" dirty="0"/>
              <a:t>Be Gentle to Existing Tools</a:t>
            </a:r>
          </a:p>
        </p:txBody>
      </p:sp>
      <p:sp>
        <p:nvSpPr>
          <p:cNvPr id="4" name="Content Placeholder 3">
            <a:extLst>
              <a:ext uri="{FF2B5EF4-FFF2-40B4-BE49-F238E27FC236}">
                <a16:creationId xmlns:a16="http://schemas.microsoft.com/office/drawing/2014/main" id="{4647FABE-35A1-4547-81DF-0BBEF0B595F6}"/>
              </a:ext>
            </a:extLst>
          </p:cNvPr>
          <p:cNvSpPr>
            <a:spLocks noGrp="1"/>
          </p:cNvSpPr>
          <p:nvPr>
            <p:ph idx="1"/>
          </p:nvPr>
        </p:nvSpPr>
        <p:spPr>
          <a:xfrm>
            <a:off x="628650" y="1295944"/>
            <a:ext cx="7886700" cy="5190581"/>
          </a:xfrm>
        </p:spPr>
        <p:txBody>
          <a:bodyPr>
            <a:normAutofit fontScale="85000" lnSpcReduction="10000"/>
          </a:bodyPr>
          <a:lstStyle/>
          <a:p>
            <a:r>
              <a:rPr lang="en-US" dirty="0"/>
              <a:t>Nobody can claim their parallel programming lib general</a:t>
            </a:r>
          </a:p>
          <a:p>
            <a:pPr lvl="1"/>
            <a:r>
              <a:rPr lang="en-US" dirty="0"/>
              <a:t>If yes, I understand it’s for business purpose </a:t>
            </a:r>
            <a:r>
              <a:rPr lang="en-US" dirty="0">
                <a:sym typeface="Wingdings"/>
              </a:rPr>
              <a:t></a:t>
            </a:r>
            <a:endParaRPr lang="en-US" dirty="0"/>
          </a:p>
          <a:p>
            <a:pPr>
              <a:lnSpc>
                <a:spcPct val="150000"/>
              </a:lnSpc>
            </a:pPr>
            <a:r>
              <a:rPr lang="en-US" dirty="0"/>
              <a:t>High-performance computing (HPC) language</a:t>
            </a:r>
          </a:p>
          <a:p>
            <a:pPr lvl="1">
              <a:buFont typeface="Wingdings" charset="2"/>
              <a:buChar char="ü"/>
            </a:pPr>
            <a:r>
              <a:rPr lang="en-US" dirty="0"/>
              <a:t>Enabled the vast majority of HPC results for 20 years</a:t>
            </a:r>
          </a:p>
          <a:p>
            <a:pPr lvl="1">
              <a:buFont typeface="Lucida Grande"/>
              <a:buChar char="x"/>
            </a:pPr>
            <a:r>
              <a:rPr lang="en-US" dirty="0"/>
              <a:t>Too many distinct notations for parallel programming</a:t>
            </a:r>
          </a:p>
          <a:p>
            <a:pPr>
              <a:lnSpc>
                <a:spcPct val="150000"/>
              </a:lnSpc>
            </a:pPr>
            <a:r>
              <a:rPr lang="en-US" dirty="0"/>
              <a:t>Big-data community </a:t>
            </a:r>
          </a:p>
          <a:p>
            <a:pPr lvl="1">
              <a:buFont typeface="Wingdings" charset="2"/>
              <a:buChar char="ü"/>
            </a:pPr>
            <a:r>
              <a:rPr lang="en-US" dirty="0"/>
              <a:t>Good for data-driven and MapReduce workload</a:t>
            </a:r>
          </a:p>
          <a:p>
            <a:pPr lvl="1">
              <a:buFont typeface="Lucida Grande"/>
              <a:buChar char="x"/>
            </a:pPr>
            <a:r>
              <a:rPr lang="en-US" dirty="0"/>
              <a:t>Often not good for CPU/memory-intensive applications</a:t>
            </a:r>
          </a:p>
          <a:p>
            <a:pPr>
              <a:lnSpc>
                <a:spcPct val="150000"/>
              </a:lnSpc>
            </a:pPr>
            <a:r>
              <a:rPr lang="en-US" dirty="0"/>
              <a:t>Cpp-Taskflow </a:t>
            </a:r>
          </a:p>
          <a:p>
            <a:pPr lvl="1">
              <a:buFont typeface="Wingdings" charset="2"/>
              <a:buChar char="ü"/>
            </a:pPr>
            <a:r>
              <a:rPr lang="en-US" dirty="0"/>
              <a:t>A higher-level alternative to parallel task programming</a:t>
            </a:r>
          </a:p>
          <a:p>
            <a:pPr lvl="1">
              <a:buFont typeface="Wingdings" charset="2"/>
              <a:buChar char="ü"/>
            </a:pPr>
            <a:r>
              <a:rPr lang="en-US" dirty="0"/>
              <a:t>Transparent concurrency through a new C++ programming model</a:t>
            </a:r>
          </a:p>
          <a:p>
            <a:pPr lvl="1">
              <a:buFont typeface="Lucida Grande"/>
              <a:buChar char="x"/>
            </a:pPr>
            <a:r>
              <a:rPr lang="en-US" dirty="0"/>
              <a:t>Currently best suitable for those with irregular compute patterns</a:t>
            </a:r>
          </a:p>
        </p:txBody>
      </p:sp>
    </p:spTree>
    <p:extLst>
      <p:ext uri="{BB962C8B-B14F-4D97-AF65-F5344CB8AC3E}">
        <p14:creationId xmlns:p14="http://schemas.microsoft.com/office/powerpoint/2010/main" val="4011468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52B87A-E92F-0B4E-AC5F-D3DA21ADE782}"/>
              </a:ext>
            </a:extLst>
          </p:cNvPr>
          <p:cNvSpPr>
            <a:spLocks noGrp="1"/>
          </p:cNvSpPr>
          <p:nvPr>
            <p:ph type="sldNum" sz="quarter" idx="12"/>
          </p:nvPr>
        </p:nvSpPr>
        <p:spPr/>
        <p:txBody>
          <a:bodyPr/>
          <a:lstStyle/>
          <a:p>
            <a:fld id="{4E77BC79-9480-1042-96E1-82B94DA0811E}" type="slidenum">
              <a:rPr lang="en-US" smtClean="0"/>
              <a:t>28</a:t>
            </a:fld>
            <a:endParaRPr lang="en-US"/>
          </a:p>
        </p:txBody>
      </p:sp>
      <p:sp>
        <p:nvSpPr>
          <p:cNvPr id="3" name="Title 2">
            <a:extLst>
              <a:ext uri="{FF2B5EF4-FFF2-40B4-BE49-F238E27FC236}">
                <a16:creationId xmlns:a16="http://schemas.microsoft.com/office/drawing/2014/main" id="{4B58B8F6-5253-2B44-880F-7EB9667431E5}"/>
              </a:ext>
            </a:extLst>
          </p:cNvPr>
          <p:cNvSpPr>
            <a:spLocks noGrp="1"/>
          </p:cNvSpPr>
          <p:nvPr>
            <p:ph type="title"/>
          </p:nvPr>
        </p:nvSpPr>
        <p:spPr/>
        <p:txBody>
          <a:bodyPr>
            <a:normAutofit/>
          </a:bodyPr>
          <a:lstStyle/>
          <a:p>
            <a:r>
              <a:rPr lang="en-US" dirty="0"/>
              <a:t>Modern C++ Enables New Technology</a:t>
            </a:r>
          </a:p>
        </p:txBody>
      </p:sp>
      <p:sp>
        <p:nvSpPr>
          <p:cNvPr id="4" name="Content Placeholder 3">
            <a:extLst>
              <a:ext uri="{FF2B5EF4-FFF2-40B4-BE49-F238E27FC236}">
                <a16:creationId xmlns:a16="http://schemas.microsoft.com/office/drawing/2014/main" id="{09B1DC02-8E61-154D-AD6A-E01024616CE7}"/>
              </a:ext>
            </a:extLst>
          </p:cNvPr>
          <p:cNvSpPr>
            <a:spLocks noGrp="1"/>
          </p:cNvSpPr>
          <p:nvPr>
            <p:ph idx="1"/>
          </p:nvPr>
        </p:nvSpPr>
        <p:spPr>
          <a:xfrm>
            <a:off x="628650" y="1295944"/>
            <a:ext cx="7886700" cy="5443797"/>
          </a:xfrm>
        </p:spPr>
        <p:txBody>
          <a:bodyPr>
            <a:normAutofit/>
          </a:bodyPr>
          <a:lstStyle/>
          <a:p>
            <a:r>
              <a:rPr lang="en-US" dirty="0"/>
              <a:t>If you were able to tape out C++ …</a:t>
            </a:r>
          </a:p>
          <a:p>
            <a:endParaRPr lang="en-US" dirty="0"/>
          </a:p>
          <a:p>
            <a:endParaRPr lang="en-US" dirty="0"/>
          </a:p>
          <a:p>
            <a:endParaRPr lang="en-US" dirty="0"/>
          </a:p>
          <a:p>
            <a:endParaRPr lang="en-US" dirty="0"/>
          </a:p>
          <a:p>
            <a:endParaRPr lang="en-US" dirty="0"/>
          </a:p>
          <a:p>
            <a:endParaRPr lang="en-US" dirty="0"/>
          </a:p>
          <a:p>
            <a:endParaRPr lang="en-US" dirty="0"/>
          </a:p>
          <a:p>
            <a:r>
              <a:rPr lang="en-US" dirty="0"/>
              <a:t>Achieved the performance previously not possible</a:t>
            </a:r>
          </a:p>
          <a:p>
            <a:r>
              <a:rPr lang="en-US" dirty="0"/>
              <a:t>It’s much more than just being modern</a:t>
            </a:r>
          </a:p>
          <a:p>
            <a:pPr lvl="1"/>
            <a:r>
              <a:rPr lang="en-US" dirty="0"/>
              <a:t>Must “rethink” the way we used to write a program</a:t>
            </a:r>
          </a:p>
        </p:txBody>
      </p:sp>
      <p:pic>
        <p:nvPicPr>
          <p:cNvPr id="6" name="Picture 5">
            <a:extLst>
              <a:ext uri="{FF2B5EF4-FFF2-40B4-BE49-F238E27FC236}">
                <a16:creationId xmlns:a16="http://schemas.microsoft.com/office/drawing/2014/main" id="{63968316-68F3-704F-813D-F30C63B70D8D}"/>
              </a:ext>
            </a:extLst>
          </p:cNvPr>
          <p:cNvPicPr>
            <a:picLocks noChangeAspect="1"/>
          </p:cNvPicPr>
          <p:nvPr/>
        </p:nvPicPr>
        <p:blipFill rotWithShape="1">
          <a:blip r:embed="rId3"/>
          <a:srcRect t="3666"/>
          <a:stretch/>
        </p:blipFill>
        <p:spPr>
          <a:xfrm>
            <a:off x="628650" y="1836294"/>
            <a:ext cx="7886700" cy="3294157"/>
          </a:xfrm>
          <a:prstGeom prst="rect">
            <a:avLst/>
          </a:prstGeom>
        </p:spPr>
      </p:pic>
      <p:sp>
        <p:nvSpPr>
          <p:cNvPr id="7" name="TextBox 6">
            <a:extLst>
              <a:ext uri="{FF2B5EF4-FFF2-40B4-BE49-F238E27FC236}">
                <a16:creationId xmlns:a16="http://schemas.microsoft.com/office/drawing/2014/main" id="{30EE0193-4F64-6748-8DB6-CFD74DB732BF}"/>
              </a:ext>
            </a:extLst>
          </p:cNvPr>
          <p:cNvSpPr txBox="1"/>
          <p:nvPr/>
        </p:nvSpPr>
        <p:spPr>
          <a:xfrm>
            <a:off x="5702178" y="1974913"/>
            <a:ext cx="2587383" cy="584775"/>
          </a:xfrm>
          <a:prstGeom prst="rect">
            <a:avLst/>
          </a:prstGeom>
          <a:solidFill>
            <a:srgbClr val="FF0000"/>
          </a:solidFill>
        </p:spPr>
        <p:txBody>
          <a:bodyPr wrap="square" rtlCol="0">
            <a:spAutoFit/>
          </a:bodyPr>
          <a:lstStyle/>
          <a:p>
            <a:r>
              <a:rPr lang="en-US" sz="1600" dirty="0">
                <a:solidFill>
                  <a:schemeClr val="bg1"/>
                </a:solidFill>
              </a:rPr>
              <a:t>Most programmers stuck with </a:t>
            </a:r>
            <a:r>
              <a:rPr lang="en-US" sz="1600" i="1" dirty="0">
                <a:solidFill>
                  <a:schemeClr val="bg1"/>
                </a:solidFill>
              </a:rPr>
              <a:t>old-fashioned</a:t>
            </a:r>
            <a:r>
              <a:rPr lang="en-US" sz="1600" dirty="0">
                <a:solidFill>
                  <a:schemeClr val="bg1"/>
                </a:solidFill>
              </a:rPr>
              <a:t> C++03</a:t>
            </a:r>
          </a:p>
        </p:txBody>
      </p:sp>
      <p:cxnSp>
        <p:nvCxnSpPr>
          <p:cNvPr id="10" name="Elbow Connector 9">
            <a:extLst>
              <a:ext uri="{FF2B5EF4-FFF2-40B4-BE49-F238E27FC236}">
                <a16:creationId xmlns:a16="http://schemas.microsoft.com/office/drawing/2014/main" id="{0C6044B5-D0D6-9C4D-AA23-36ED53E6BDA4}"/>
              </a:ext>
            </a:extLst>
          </p:cNvPr>
          <p:cNvCxnSpPr>
            <a:cxnSpLocks/>
            <a:stCxn id="7" idx="2"/>
            <a:endCxn id="31" idx="2"/>
          </p:cNvCxnSpPr>
          <p:nvPr/>
        </p:nvCxnSpPr>
        <p:spPr>
          <a:xfrm rot="5400000">
            <a:off x="5402396" y="966214"/>
            <a:ext cx="12700" cy="3186948"/>
          </a:xfrm>
          <a:prstGeom prst="bentConnector3">
            <a:avLst>
              <a:gd name="adj1" fmla="val 1800000"/>
            </a:avLst>
          </a:prstGeom>
          <a:ln w="2222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8E6461D6-ACC3-AD45-8B9D-EC938CEAE128}"/>
              </a:ext>
            </a:extLst>
          </p:cNvPr>
          <p:cNvSpPr txBox="1"/>
          <p:nvPr/>
        </p:nvSpPr>
        <p:spPr>
          <a:xfrm>
            <a:off x="778951" y="4438609"/>
            <a:ext cx="2443251" cy="338554"/>
          </a:xfrm>
          <a:prstGeom prst="rect">
            <a:avLst/>
          </a:prstGeom>
          <a:solidFill>
            <a:schemeClr val="tx1"/>
          </a:solidFill>
        </p:spPr>
        <p:txBody>
          <a:bodyPr wrap="square" rtlCol="0">
            <a:spAutoFit/>
          </a:bodyPr>
          <a:lstStyle/>
          <a:p>
            <a:pPr algn="ctr"/>
            <a:r>
              <a:rPr lang="en-US" sz="1600" dirty="0">
                <a:solidFill>
                  <a:schemeClr val="bg1"/>
                </a:solidFill>
              </a:rPr>
              <a:t>I make </a:t>
            </a:r>
            <a:r>
              <a:rPr lang="en-US" altLang="zh-TW" sz="1600" dirty="0">
                <a:solidFill>
                  <a:schemeClr val="bg1"/>
                </a:solidFill>
              </a:rPr>
              <a:t>small</a:t>
            </a:r>
            <a:r>
              <a:rPr lang="zh-TW" altLang="en-US" sz="1600" dirty="0">
                <a:solidFill>
                  <a:schemeClr val="bg1"/>
                </a:solidFill>
              </a:rPr>
              <a:t> </a:t>
            </a:r>
            <a:r>
              <a:rPr lang="en-US" sz="1600" dirty="0">
                <a:solidFill>
                  <a:schemeClr val="bg1"/>
                </a:solidFill>
              </a:rPr>
              <a:t>system</a:t>
            </a:r>
            <a:r>
              <a:rPr lang="en-US" altLang="zh-TW" sz="1600" dirty="0">
                <a:solidFill>
                  <a:schemeClr val="bg1"/>
                </a:solidFill>
              </a:rPr>
              <a:t>s</a:t>
            </a:r>
            <a:r>
              <a:rPr lang="en-US" sz="1600" dirty="0">
                <a:solidFill>
                  <a:schemeClr val="bg1"/>
                </a:solidFill>
              </a:rPr>
              <a:t> work</a:t>
            </a:r>
          </a:p>
        </p:txBody>
      </p:sp>
      <p:sp>
        <p:nvSpPr>
          <p:cNvPr id="27" name="TextBox 26">
            <a:extLst>
              <a:ext uri="{FF2B5EF4-FFF2-40B4-BE49-F238E27FC236}">
                <a16:creationId xmlns:a16="http://schemas.microsoft.com/office/drawing/2014/main" id="{4E72AF90-44E9-A44D-A7BE-C2CCB2AE8FD4}"/>
              </a:ext>
            </a:extLst>
          </p:cNvPr>
          <p:cNvSpPr txBox="1"/>
          <p:nvPr/>
        </p:nvSpPr>
        <p:spPr>
          <a:xfrm>
            <a:off x="5749717" y="4438609"/>
            <a:ext cx="2698175" cy="338554"/>
          </a:xfrm>
          <a:prstGeom prst="rect">
            <a:avLst/>
          </a:prstGeom>
          <a:solidFill>
            <a:schemeClr val="tx1"/>
          </a:solidFill>
        </p:spPr>
        <p:txBody>
          <a:bodyPr wrap="none" rtlCol="0">
            <a:spAutoFit/>
          </a:bodyPr>
          <a:lstStyle/>
          <a:p>
            <a:r>
              <a:rPr lang="en-US" sz="1600" dirty="0">
                <a:solidFill>
                  <a:schemeClr val="bg1"/>
                </a:solidFill>
              </a:rPr>
              <a:t>I am making really big system</a:t>
            </a:r>
            <a:r>
              <a:rPr lang="en-US" altLang="zh-TW" sz="1600" dirty="0">
                <a:solidFill>
                  <a:schemeClr val="bg1"/>
                </a:solidFill>
              </a:rPr>
              <a:t>s</a:t>
            </a:r>
            <a:endParaRPr lang="en-US" sz="1600" dirty="0">
              <a:solidFill>
                <a:schemeClr val="bg1"/>
              </a:solidFill>
            </a:endParaRPr>
          </a:p>
        </p:txBody>
      </p:sp>
      <p:sp>
        <p:nvSpPr>
          <p:cNvPr id="28" name="TextBox 27">
            <a:extLst>
              <a:ext uri="{FF2B5EF4-FFF2-40B4-BE49-F238E27FC236}">
                <a16:creationId xmlns:a16="http://schemas.microsoft.com/office/drawing/2014/main" id="{8BCE6E22-09D7-CC41-B14D-A122AD2094BA}"/>
              </a:ext>
            </a:extLst>
          </p:cNvPr>
          <p:cNvSpPr txBox="1"/>
          <p:nvPr/>
        </p:nvSpPr>
        <p:spPr>
          <a:xfrm>
            <a:off x="3595058" y="4438609"/>
            <a:ext cx="1400269" cy="338554"/>
          </a:xfrm>
          <a:prstGeom prst="rect">
            <a:avLst/>
          </a:prstGeom>
          <a:solidFill>
            <a:schemeClr val="tx1"/>
          </a:solidFill>
        </p:spPr>
        <p:txBody>
          <a:bodyPr wrap="square" rtlCol="0">
            <a:spAutoFit/>
          </a:bodyPr>
          <a:lstStyle/>
          <a:p>
            <a:r>
              <a:rPr lang="en-US" sz="1600" dirty="0">
                <a:solidFill>
                  <a:schemeClr val="bg1"/>
                </a:solidFill>
              </a:rPr>
              <a:t>Experimenting</a:t>
            </a:r>
          </a:p>
        </p:txBody>
      </p:sp>
      <p:sp>
        <p:nvSpPr>
          <p:cNvPr id="31" name="TextBox 30">
            <a:extLst>
              <a:ext uri="{FF2B5EF4-FFF2-40B4-BE49-F238E27FC236}">
                <a16:creationId xmlns:a16="http://schemas.microsoft.com/office/drawing/2014/main" id="{D960EC0F-632D-1149-8369-362C93532FBE}"/>
              </a:ext>
            </a:extLst>
          </p:cNvPr>
          <p:cNvSpPr txBox="1"/>
          <p:nvPr/>
        </p:nvSpPr>
        <p:spPr>
          <a:xfrm>
            <a:off x="2470261" y="1974913"/>
            <a:ext cx="2677322" cy="584775"/>
          </a:xfrm>
          <a:prstGeom prst="rect">
            <a:avLst/>
          </a:prstGeom>
          <a:solidFill>
            <a:schemeClr val="bg1">
              <a:lumMod val="50000"/>
            </a:schemeClr>
          </a:solidFill>
        </p:spPr>
        <p:txBody>
          <a:bodyPr wrap="square" rtlCol="0">
            <a:spAutoFit/>
          </a:bodyPr>
          <a:lstStyle/>
          <a:p>
            <a:r>
              <a:rPr lang="en-US" sz="1600" dirty="0">
                <a:solidFill>
                  <a:schemeClr val="bg1"/>
                </a:solidFill>
              </a:rPr>
              <a:t>IEEE Fp32/64, De-facto standards become no-brainer</a:t>
            </a:r>
          </a:p>
        </p:txBody>
      </p:sp>
      <p:cxnSp>
        <p:nvCxnSpPr>
          <p:cNvPr id="33" name="Straight Connector 32">
            <a:extLst>
              <a:ext uri="{FF2B5EF4-FFF2-40B4-BE49-F238E27FC236}">
                <a16:creationId xmlns:a16="http://schemas.microsoft.com/office/drawing/2014/main" id="{F0428527-0BCC-634A-AEE3-2FC09748984B}"/>
              </a:ext>
            </a:extLst>
          </p:cNvPr>
          <p:cNvCxnSpPr/>
          <p:nvPr/>
        </p:nvCxnSpPr>
        <p:spPr>
          <a:xfrm>
            <a:off x="3440242" y="2559688"/>
            <a:ext cx="0" cy="2274642"/>
          </a:xfrm>
          <a:prstGeom prst="line">
            <a:avLst/>
          </a:prstGeom>
          <a:ln w="28575">
            <a:solidFill>
              <a:schemeClr val="bg1">
                <a:lumMod val="50000"/>
              </a:schemeClr>
            </a:solidFill>
            <a:prstDash val="sysDash"/>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B20224B6-FF61-924C-9CC9-B5611FC4E6CE}"/>
              </a:ext>
            </a:extLst>
          </p:cNvPr>
          <p:cNvSpPr txBox="1"/>
          <p:nvPr/>
        </p:nvSpPr>
        <p:spPr>
          <a:xfrm>
            <a:off x="3595058" y="3669650"/>
            <a:ext cx="4769983" cy="338554"/>
          </a:xfrm>
          <a:prstGeom prst="rect">
            <a:avLst/>
          </a:prstGeom>
          <a:solidFill>
            <a:srgbClr val="0070C0"/>
          </a:solidFill>
        </p:spPr>
        <p:txBody>
          <a:bodyPr wrap="square" rtlCol="0">
            <a:spAutoFit/>
          </a:bodyPr>
          <a:lstStyle/>
          <a:p>
            <a:r>
              <a:rPr lang="en-US" sz="1600" dirty="0">
                <a:solidFill>
                  <a:schemeClr val="bg1"/>
                </a:solidFill>
              </a:rPr>
              <a:t>move semantics, lambda, threads, templates, new STL</a:t>
            </a:r>
          </a:p>
        </p:txBody>
      </p:sp>
      <p:pic>
        <p:nvPicPr>
          <p:cNvPr id="47" name="Picture 46">
            <a:extLst>
              <a:ext uri="{FF2B5EF4-FFF2-40B4-BE49-F238E27FC236}">
                <a16:creationId xmlns:a16="http://schemas.microsoft.com/office/drawing/2014/main" id="{CC2702D5-03BC-4241-A1AA-C8D76C5F0CC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44759" y="3480601"/>
            <a:ext cx="730090" cy="527604"/>
          </a:xfrm>
          <a:prstGeom prst="rect">
            <a:avLst/>
          </a:prstGeom>
        </p:spPr>
      </p:pic>
      <p:pic>
        <p:nvPicPr>
          <p:cNvPr id="48" name="Picture 47">
            <a:extLst>
              <a:ext uri="{FF2B5EF4-FFF2-40B4-BE49-F238E27FC236}">
                <a16:creationId xmlns:a16="http://schemas.microsoft.com/office/drawing/2014/main" id="{FD3F4E1C-9AF9-644D-8A58-2B35825CCC7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226882" y="3480601"/>
            <a:ext cx="620985" cy="527604"/>
          </a:xfrm>
          <a:prstGeom prst="rect">
            <a:avLst/>
          </a:prstGeom>
        </p:spPr>
      </p:pic>
      <p:pic>
        <p:nvPicPr>
          <p:cNvPr id="52" name="Picture 51">
            <a:extLst>
              <a:ext uri="{FF2B5EF4-FFF2-40B4-BE49-F238E27FC236}">
                <a16:creationId xmlns:a16="http://schemas.microsoft.com/office/drawing/2014/main" id="{97CBB8E9-CEAA-6D4B-B144-83A93A8E47F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586140" y="2580588"/>
            <a:ext cx="859058" cy="644293"/>
          </a:xfrm>
          <a:prstGeom prst="rect">
            <a:avLst/>
          </a:prstGeom>
        </p:spPr>
      </p:pic>
      <p:pic>
        <p:nvPicPr>
          <p:cNvPr id="53" name="Picture 52">
            <a:extLst>
              <a:ext uri="{FF2B5EF4-FFF2-40B4-BE49-F238E27FC236}">
                <a16:creationId xmlns:a16="http://schemas.microsoft.com/office/drawing/2014/main" id="{7E5A6F51-E5A2-3345-B96A-B5B47A1D2EAF}"/>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323817" y="2865515"/>
            <a:ext cx="486603" cy="293989"/>
          </a:xfrm>
          <a:prstGeom prst="rect">
            <a:avLst/>
          </a:prstGeom>
        </p:spPr>
      </p:pic>
      <p:pic>
        <p:nvPicPr>
          <p:cNvPr id="54" name="Picture 53">
            <a:extLst>
              <a:ext uri="{FF2B5EF4-FFF2-40B4-BE49-F238E27FC236}">
                <a16:creationId xmlns:a16="http://schemas.microsoft.com/office/drawing/2014/main" id="{1A6F6EC6-39B4-8F44-B5F6-A78046C767C7}"/>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909822" y="2693360"/>
            <a:ext cx="606166" cy="606166"/>
          </a:xfrm>
          <a:prstGeom prst="rect">
            <a:avLst/>
          </a:prstGeom>
        </p:spPr>
      </p:pic>
      <p:pic>
        <p:nvPicPr>
          <p:cNvPr id="55" name="Picture 54">
            <a:extLst>
              <a:ext uri="{FF2B5EF4-FFF2-40B4-BE49-F238E27FC236}">
                <a16:creationId xmlns:a16="http://schemas.microsoft.com/office/drawing/2014/main" id="{65801305-F766-754E-869D-E97A75B72152}"/>
              </a:ext>
            </a:extLst>
          </p:cNvPr>
          <p:cNvPicPr>
            <a:picLocks noChangeAspect="1"/>
          </p:cNvPicPr>
          <p:nvPr/>
        </p:nvPicPr>
        <p:blipFill>
          <a:blip r:embed="rId9">
            <a:clrChange>
              <a:clrFrom>
                <a:srgbClr val="FFFFFF"/>
              </a:clrFrom>
              <a:clrTo>
                <a:srgbClr val="FFFFFF">
                  <a:alpha val="0"/>
                </a:srgbClr>
              </a:clrTo>
            </a:clrChange>
          </a:blip>
          <a:stretch>
            <a:fillRect/>
          </a:stretch>
        </p:blipFill>
        <p:spPr>
          <a:xfrm flipH="1">
            <a:off x="8053515" y="3227983"/>
            <a:ext cx="391683" cy="391683"/>
          </a:xfrm>
          <a:prstGeom prst="rect">
            <a:avLst/>
          </a:prstGeom>
        </p:spPr>
      </p:pic>
    </p:spTree>
    <p:extLst>
      <p:ext uri="{BB962C8B-B14F-4D97-AF65-F5344CB8AC3E}">
        <p14:creationId xmlns:p14="http://schemas.microsoft.com/office/powerpoint/2010/main" val="1755397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C383C4-D87B-FD4C-8A7D-CD1494111D40}"/>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DFCEF422-D164-834D-970E-98AE2EB281C8}"/>
              </a:ext>
            </a:extLst>
          </p:cNvPr>
          <p:cNvSpPr>
            <a:spLocks noGrp="1"/>
          </p:cNvSpPr>
          <p:nvPr>
            <p:ph type="title"/>
          </p:nvPr>
        </p:nvSpPr>
        <p:spPr/>
        <p:txBody>
          <a:bodyPr/>
          <a:lstStyle/>
          <a:p>
            <a:r>
              <a:rPr lang="en-US" dirty="0"/>
              <a:t>Hello-World in Cpp-Taskflow</a:t>
            </a:r>
          </a:p>
        </p:txBody>
      </p:sp>
      <p:pic>
        <p:nvPicPr>
          <p:cNvPr id="6" name="Picture 5">
            <a:extLst>
              <a:ext uri="{FF2B5EF4-FFF2-40B4-BE49-F238E27FC236}">
                <a16:creationId xmlns:a16="http://schemas.microsoft.com/office/drawing/2014/main" id="{8B2678A4-BB72-9841-9230-07F90A948B63}"/>
              </a:ext>
            </a:extLst>
          </p:cNvPr>
          <p:cNvPicPr>
            <a:picLocks noChangeAspect="1"/>
          </p:cNvPicPr>
          <p:nvPr/>
        </p:nvPicPr>
        <p:blipFill>
          <a:blip r:embed="rId3"/>
          <a:stretch>
            <a:fillRect/>
          </a:stretch>
        </p:blipFill>
        <p:spPr>
          <a:xfrm>
            <a:off x="5588158" y="4213144"/>
            <a:ext cx="2927192" cy="1183333"/>
          </a:xfrm>
          <a:prstGeom prst="rect">
            <a:avLst/>
          </a:prstGeom>
        </p:spPr>
      </p:pic>
      <p:sp>
        <p:nvSpPr>
          <p:cNvPr id="7" name="TextBox 6">
            <a:extLst>
              <a:ext uri="{FF2B5EF4-FFF2-40B4-BE49-F238E27FC236}">
                <a16:creationId xmlns:a16="http://schemas.microsoft.com/office/drawing/2014/main" id="{DABD2028-25FD-2347-A7BC-6CA071659412}"/>
              </a:ext>
            </a:extLst>
          </p:cNvPr>
          <p:cNvSpPr txBox="1"/>
          <p:nvPr/>
        </p:nvSpPr>
        <p:spPr>
          <a:xfrm>
            <a:off x="5082190" y="3133150"/>
            <a:ext cx="3433160" cy="707886"/>
          </a:xfrm>
          <a:prstGeom prst="rect">
            <a:avLst/>
          </a:prstGeom>
          <a:noFill/>
          <a:ln w="38100">
            <a:solidFill>
              <a:srgbClr val="FF0000"/>
            </a:solidFill>
          </a:ln>
        </p:spPr>
        <p:txBody>
          <a:bodyPr wrap="square" rtlCol="0">
            <a:spAutoFit/>
          </a:bodyPr>
          <a:lstStyle/>
          <a:p>
            <a:pPr algn="r"/>
            <a:r>
              <a:rPr lang="en-US" sz="2000" i="1" dirty="0"/>
              <a:t>Only </a:t>
            </a:r>
            <a:r>
              <a:rPr lang="en-US" sz="2000" b="1" i="1" dirty="0">
                <a:solidFill>
                  <a:srgbClr val="FF0000"/>
                </a:solidFill>
              </a:rPr>
              <a:t>15 lines</a:t>
            </a:r>
            <a:r>
              <a:rPr lang="en-US" sz="2000" i="1" dirty="0"/>
              <a:t> of code to get a parallel task execution!</a:t>
            </a:r>
          </a:p>
        </p:txBody>
      </p:sp>
      <p:sp>
        <p:nvSpPr>
          <p:cNvPr id="9" name="Rectangle 8">
            <a:extLst>
              <a:ext uri="{FF2B5EF4-FFF2-40B4-BE49-F238E27FC236}">
                <a16:creationId xmlns:a16="http://schemas.microsoft.com/office/drawing/2014/main" id="{4D7E14E6-871A-C44A-B28A-28052F182C95}"/>
              </a:ext>
            </a:extLst>
          </p:cNvPr>
          <p:cNvSpPr/>
          <p:nvPr/>
        </p:nvSpPr>
        <p:spPr>
          <a:xfrm>
            <a:off x="628650" y="1278643"/>
            <a:ext cx="7685124" cy="5262979"/>
          </a:xfrm>
          <a:prstGeom prst="rect">
            <a:avLst/>
          </a:prstGeom>
        </p:spPr>
        <p:txBody>
          <a:bodyPr wrap="square">
            <a:spAutoFit/>
          </a:bodyPr>
          <a:lstStyle/>
          <a:p>
            <a:r>
              <a:rPr lang="en-US" sz="2100" dirty="0">
                <a:solidFill>
                  <a:srgbClr val="990055"/>
                </a:solidFill>
              </a:rPr>
              <a:t>#</a:t>
            </a:r>
            <a:r>
              <a:rPr lang="en-US" sz="2100" dirty="0">
                <a:solidFill>
                  <a:srgbClr val="0077AA"/>
                </a:solidFill>
              </a:rPr>
              <a:t>include</a:t>
            </a:r>
            <a:r>
              <a:rPr lang="en-US" sz="2100" dirty="0">
                <a:solidFill>
                  <a:srgbClr val="990055"/>
                </a:solidFill>
              </a:rPr>
              <a:t> </a:t>
            </a:r>
            <a:r>
              <a:rPr lang="en-US" sz="2100" dirty="0">
                <a:solidFill>
                  <a:srgbClr val="669900"/>
                </a:solidFill>
              </a:rPr>
              <a:t>&lt;</a:t>
            </a:r>
            <a:r>
              <a:rPr lang="en-US" sz="2100" dirty="0" err="1">
                <a:solidFill>
                  <a:srgbClr val="669900"/>
                </a:solidFill>
              </a:rPr>
              <a:t>taskflow</a:t>
            </a:r>
            <a:r>
              <a:rPr lang="en-US" sz="2100" dirty="0">
                <a:solidFill>
                  <a:srgbClr val="669900"/>
                </a:solidFill>
              </a:rPr>
              <a:t>/</a:t>
            </a:r>
            <a:r>
              <a:rPr lang="en-US" sz="2100" dirty="0" err="1">
                <a:solidFill>
                  <a:srgbClr val="669900"/>
                </a:solidFill>
              </a:rPr>
              <a:t>taskflow.hpp</a:t>
            </a:r>
            <a:r>
              <a:rPr lang="en-US" sz="2100" dirty="0">
                <a:solidFill>
                  <a:srgbClr val="669900"/>
                </a:solidFill>
              </a:rPr>
              <a:t>&gt;  </a:t>
            </a:r>
            <a:r>
              <a:rPr lang="en-US" sz="2100" dirty="0">
                <a:solidFill>
                  <a:srgbClr val="990055"/>
                </a:solidFill>
              </a:rPr>
              <a:t> </a:t>
            </a:r>
            <a:r>
              <a:rPr lang="en-US" sz="2100" dirty="0">
                <a:solidFill>
                  <a:srgbClr val="708090"/>
                </a:solidFill>
              </a:rPr>
              <a:t>// Cpp-Taskflow is header-only</a:t>
            </a:r>
            <a:r>
              <a:rPr lang="en-US" sz="2100" dirty="0"/>
              <a:t> </a:t>
            </a:r>
          </a:p>
          <a:p>
            <a:r>
              <a:rPr lang="en-US" sz="2100" dirty="0">
                <a:solidFill>
                  <a:srgbClr val="0077AA"/>
                </a:solidFill>
              </a:rPr>
              <a:t>int</a:t>
            </a:r>
            <a:r>
              <a:rPr lang="en-US" sz="2100" dirty="0"/>
              <a:t> </a:t>
            </a:r>
            <a:r>
              <a:rPr lang="en-US" sz="2100" dirty="0">
                <a:solidFill>
                  <a:srgbClr val="DD4A68"/>
                </a:solidFill>
              </a:rPr>
              <a:t>main</a:t>
            </a:r>
            <a:r>
              <a:rPr lang="en-US" sz="2100" dirty="0">
                <a:solidFill>
                  <a:srgbClr val="999999"/>
                </a:solidFill>
              </a:rPr>
              <a:t>(){</a:t>
            </a:r>
            <a:r>
              <a:rPr lang="en-US" sz="2100" dirty="0"/>
              <a:t> </a:t>
            </a:r>
          </a:p>
          <a:p>
            <a:r>
              <a:rPr lang="en-US" sz="2100" dirty="0"/>
              <a:t>    </a:t>
            </a:r>
            <a:r>
              <a:rPr lang="en-US" sz="2100" dirty="0" err="1"/>
              <a:t>tf</a:t>
            </a:r>
            <a:r>
              <a:rPr lang="en-US" sz="2100" dirty="0">
                <a:solidFill>
                  <a:srgbClr val="9A6E3A"/>
                </a:solidFill>
              </a:rPr>
              <a:t>::</a:t>
            </a:r>
            <a:r>
              <a:rPr lang="en-US" sz="2100" dirty="0" err="1"/>
              <a:t>Taskflow</a:t>
            </a:r>
            <a:r>
              <a:rPr lang="en-US" sz="2100" dirty="0"/>
              <a:t> </a:t>
            </a:r>
            <a:r>
              <a:rPr lang="en-US" sz="2100" dirty="0" err="1"/>
              <a:t>tf</a:t>
            </a:r>
            <a:r>
              <a:rPr lang="en-US" sz="2100" dirty="0">
                <a:solidFill>
                  <a:srgbClr val="999999"/>
                </a:solidFill>
              </a:rPr>
              <a:t>;</a:t>
            </a:r>
            <a:r>
              <a:rPr lang="en-US" sz="2100" dirty="0"/>
              <a:t> </a:t>
            </a:r>
          </a:p>
          <a:p>
            <a:r>
              <a:rPr lang="en-US" sz="2100" dirty="0">
                <a:solidFill>
                  <a:srgbClr val="0077AA"/>
                </a:solidFill>
              </a:rPr>
              <a:t>    auto</a:t>
            </a:r>
            <a:r>
              <a:rPr lang="en-US" sz="2100" dirty="0"/>
              <a:t> </a:t>
            </a:r>
            <a:r>
              <a:rPr lang="en-US" sz="2100" dirty="0">
                <a:solidFill>
                  <a:srgbClr val="999999"/>
                </a:solidFill>
              </a:rPr>
              <a:t>[</a:t>
            </a:r>
            <a:r>
              <a:rPr lang="en-US" sz="2100" dirty="0"/>
              <a:t>A</a:t>
            </a:r>
            <a:r>
              <a:rPr lang="en-US" sz="2100" dirty="0">
                <a:solidFill>
                  <a:srgbClr val="999999"/>
                </a:solidFill>
              </a:rPr>
              <a:t>,</a:t>
            </a:r>
            <a:r>
              <a:rPr lang="en-US" sz="2100" dirty="0"/>
              <a:t> B</a:t>
            </a:r>
            <a:r>
              <a:rPr lang="en-US" sz="2100" dirty="0">
                <a:solidFill>
                  <a:srgbClr val="999999"/>
                </a:solidFill>
              </a:rPr>
              <a:t>,</a:t>
            </a:r>
            <a:r>
              <a:rPr lang="en-US" sz="2100" dirty="0"/>
              <a:t> C</a:t>
            </a:r>
            <a:r>
              <a:rPr lang="en-US" sz="2100" dirty="0">
                <a:solidFill>
                  <a:srgbClr val="999999"/>
                </a:solidFill>
              </a:rPr>
              <a:t>,</a:t>
            </a:r>
            <a:r>
              <a:rPr lang="en-US" sz="2100" dirty="0"/>
              <a:t> D</a:t>
            </a:r>
            <a:r>
              <a:rPr lang="en-US" sz="2100" dirty="0">
                <a:solidFill>
                  <a:srgbClr val="999999"/>
                </a:solidFill>
              </a:rPr>
              <a:t>]</a:t>
            </a:r>
            <a:r>
              <a:rPr lang="en-US" sz="2100" dirty="0"/>
              <a:t> </a:t>
            </a:r>
            <a:r>
              <a:rPr lang="en-US" sz="2100" dirty="0">
                <a:solidFill>
                  <a:srgbClr val="9A6E3A"/>
                </a:solidFill>
              </a:rPr>
              <a:t>=</a:t>
            </a:r>
            <a:r>
              <a:rPr lang="en-US" sz="2100" dirty="0"/>
              <a:t> </a:t>
            </a:r>
            <a:r>
              <a:rPr lang="en-US" sz="2100" dirty="0" err="1"/>
              <a:t>tf</a:t>
            </a:r>
            <a:r>
              <a:rPr lang="en-US" sz="2100" dirty="0" err="1">
                <a:solidFill>
                  <a:srgbClr val="999999"/>
                </a:solidFill>
              </a:rPr>
              <a:t>.</a:t>
            </a:r>
            <a:r>
              <a:rPr lang="en-US" sz="2100" dirty="0" err="1">
                <a:solidFill>
                  <a:srgbClr val="DD4A68"/>
                </a:solidFill>
              </a:rPr>
              <a:t>emplace</a:t>
            </a:r>
            <a:r>
              <a:rPr lang="en-US" sz="2100" dirty="0">
                <a:solidFill>
                  <a:srgbClr val="999999"/>
                </a:solidFill>
              </a:rPr>
              <a:t>(</a:t>
            </a:r>
            <a:r>
              <a:rPr lang="en-US" sz="2100" dirty="0"/>
              <a:t> </a:t>
            </a:r>
          </a:p>
          <a:p>
            <a:r>
              <a:rPr lang="en-US" sz="2100" dirty="0">
                <a:solidFill>
                  <a:srgbClr val="999999"/>
                </a:solidFill>
              </a:rPr>
              <a:t>        []</a:t>
            </a:r>
            <a:r>
              <a:rPr lang="en-US" sz="2100" dirty="0"/>
              <a:t> </a:t>
            </a:r>
            <a:r>
              <a:rPr lang="en-US" sz="2100" dirty="0">
                <a:solidFill>
                  <a:srgbClr val="999999"/>
                </a:solidFill>
              </a:rPr>
              <a:t>()</a:t>
            </a:r>
            <a:r>
              <a:rPr lang="en-US" sz="2100" dirty="0"/>
              <a:t> </a:t>
            </a:r>
            <a:r>
              <a:rPr lang="en-US" sz="2100" dirty="0">
                <a:solidFill>
                  <a:srgbClr val="999999"/>
                </a:solidFill>
              </a:rPr>
              <a:t>{</a:t>
            </a:r>
            <a:r>
              <a:rPr lang="en-US" sz="2100" dirty="0"/>
              <a:t> std</a:t>
            </a:r>
            <a:r>
              <a:rPr lang="en-US" sz="2100" dirty="0">
                <a:solidFill>
                  <a:srgbClr val="9A6E3A"/>
                </a:solidFill>
              </a:rPr>
              <a:t>::</a:t>
            </a:r>
            <a:r>
              <a:rPr lang="en-US" sz="2100" dirty="0" err="1"/>
              <a:t>cout</a:t>
            </a:r>
            <a:r>
              <a:rPr lang="en-US" sz="2100" dirty="0"/>
              <a:t> </a:t>
            </a:r>
            <a:r>
              <a:rPr lang="en-US" sz="2100" dirty="0">
                <a:solidFill>
                  <a:srgbClr val="9A6E3A"/>
                </a:solidFill>
              </a:rPr>
              <a:t>&lt;&lt;</a:t>
            </a:r>
            <a:r>
              <a:rPr lang="en-US" sz="2100" dirty="0"/>
              <a:t> </a:t>
            </a:r>
            <a:r>
              <a:rPr lang="en-US" sz="2100" dirty="0">
                <a:solidFill>
                  <a:srgbClr val="669900"/>
                </a:solidFill>
              </a:rPr>
              <a:t>"</a:t>
            </a:r>
            <a:r>
              <a:rPr lang="en-US" sz="2100" dirty="0" err="1">
                <a:solidFill>
                  <a:srgbClr val="669900"/>
                </a:solidFill>
              </a:rPr>
              <a:t>TaskA</a:t>
            </a:r>
            <a:r>
              <a:rPr lang="en-US" sz="2100" dirty="0">
                <a:solidFill>
                  <a:srgbClr val="669900"/>
                </a:solidFill>
              </a:rPr>
              <a:t>\n"</a:t>
            </a:r>
            <a:r>
              <a:rPr lang="en-US" sz="2100" dirty="0">
                <a:solidFill>
                  <a:srgbClr val="999999"/>
                </a:solidFill>
              </a:rPr>
              <a:t>;</a:t>
            </a:r>
            <a:r>
              <a:rPr lang="en-US" sz="2100" dirty="0"/>
              <a:t> </a:t>
            </a:r>
            <a:r>
              <a:rPr lang="en-US" sz="2100" dirty="0">
                <a:solidFill>
                  <a:srgbClr val="999999"/>
                </a:solidFill>
              </a:rPr>
              <a:t>}</a:t>
            </a:r>
          </a:p>
          <a:p>
            <a:r>
              <a:rPr lang="en-US" sz="2100" dirty="0">
                <a:solidFill>
                  <a:srgbClr val="999999"/>
                </a:solidFill>
              </a:rPr>
              <a:t>        []</a:t>
            </a:r>
            <a:r>
              <a:rPr lang="en-US" sz="2100" dirty="0"/>
              <a:t> </a:t>
            </a:r>
            <a:r>
              <a:rPr lang="en-US" sz="2100" dirty="0">
                <a:solidFill>
                  <a:srgbClr val="999999"/>
                </a:solidFill>
              </a:rPr>
              <a:t>()</a:t>
            </a:r>
            <a:r>
              <a:rPr lang="en-US" sz="2100" dirty="0"/>
              <a:t> </a:t>
            </a:r>
            <a:r>
              <a:rPr lang="en-US" sz="2100" dirty="0">
                <a:solidFill>
                  <a:srgbClr val="999999"/>
                </a:solidFill>
              </a:rPr>
              <a:t>{</a:t>
            </a:r>
            <a:r>
              <a:rPr lang="en-US" sz="2100" dirty="0"/>
              <a:t> std</a:t>
            </a:r>
            <a:r>
              <a:rPr lang="en-US" sz="2100" dirty="0">
                <a:solidFill>
                  <a:srgbClr val="9A6E3A"/>
                </a:solidFill>
              </a:rPr>
              <a:t>::</a:t>
            </a:r>
            <a:r>
              <a:rPr lang="en-US" sz="2100" dirty="0" err="1"/>
              <a:t>cout</a:t>
            </a:r>
            <a:r>
              <a:rPr lang="en-US" sz="2100" dirty="0"/>
              <a:t> </a:t>
            </a:r>
            <a:r>
              <a:rPr lang="en-US" sz="2100" dirty="0">
                <a:solidFill>
                  <a:srgbClr val="9A6E3A"/>
                </a:solidFill>
              </a:rPr>
              <a:t>&lt;&lt;</a:t>
            </a:r>
            <a:r>
              <a:rPr lang="en-US" sz="2100" dirty="0"/>
              <a:t> </a:t>
            </a:r>
            <a:r>
              <a:rPr lang="en-US" sz="2100" dirty="0">
                <a:solidFill>
                  <a:srgbClr val="669900"/>
                </a:solidFill>
              </a:rPr>
              <a:t>"</a:t>
            </a:r>
            <a:r>
              <a:rPr lang="en-US" sz="2100" dirty="0" err="1">
                <a:solidFill>
                  <a:srgbClr val="669900"/>
                </a:solidFill>
              </a:rPr>
              <a:t>TaskB</a:t>
            </a:r>
            <a:r>
              <a:rPr lang="en-US" sz="2100" dirty="0">
                <a:solidFill>
                  <a:srgbClr val="669900"/>
                </a:solidFill>
              </a:rPr>
              <a:t>\n"</a:t>
            </a:r>
            <a:r>
              <a:rPr lang="en-US" sz="2100" dirty="0">
                <a:solidFill>
                  <a:srgbClr val="999999"/>
                </a:solidFill>
              </a:rPr>
              <a:t>;</a:t>
            </a:r>
            <a:r>
              <a:rPr lang="en-US" sz="2100" dirty="0"/>
              <a:t> </a:t>
            </a:r>
            <a:r>
              <a:rPr lang="en-US" sz="2100" dirty="0">
                <a:solidFill>
                  <a:srgbClr val="999999"/>
                </a:solidFill>
              </a:rPr>
              <a:t>},</a:t>
            </a:r>
            <a:r>
              <a:rPr lang="en-US" sz="2100" dirty="0"/>
              <a:t> </a:t>
            </a:r>
          </a:p>
          <a:p>
            <a:r>
              <a:rPr lang="en-US" sz="2100" dirty="0">
                <a:solidFill>
                  <a:srgbClr val="999999"/>
                </a:solidFill>
              </a:rPr>
              <a:t>        []</a:t>
            </a:r>
            <a:r>
              <a:rPr lang="en-US" sz="2100" dirty="0"/>
              <a:t> </a:t>
            </a:r>
            <a:r>
              <a:rPr lang="en-US" sz="2100" dirty="0">
                <a:solidFill>
                  <a:srgbClr val="999999"/>
                </a:solidFill>
              </a:rPr>
              <a:t>()</a:t>
            </a:r>
            <a:r>
              <a:rPr lang="en-US" sz="2100" dirty="0"/>
              <a:t> </a:t>
            </a:r>
            <a:r>
              <a:rPr lang="en-US" sz="2100" dirty="0">
                <a:solidFill>
                  <a:srgbClr val="999999"/>
                </a:solidFill>
              </a:rPr>
              <a:t>{</a:t>
            </a:r>
            <a:r>
              <a:rPr lang="en-US" sz="2100" dirty="0"/>
              <a:t> std</a:t>
            </a:r>
            <a:r>
              <a:rPr lang="en-US" sz="2100" dirty="0">
                <a:solidFill>
                  <a:srgbClr val="9A6E3A"/>
                </a:solidFill>
              </a:rPr>
              <a:t>::</a:t>
            </a:r>
            <a:r>
              <a:rPr lang="en-US" sz="2100" dirty="0" err="1"/>
              <a:t>cout</a:t>
            </a:r>
            <a:r>
              <a:rPr lang="en-US" sz="2100" dirty="0"/>
              <a:t> </a:t>
            </a:r>
            <a:r>
              <a:rPr lang="en-US" sz="2100" dirty="0">
                <a:solidFill>
                  <a:srgbClr val="9A6E3A"/>
                </a:solidFill>
              </a:rPr>
              <a:t>&lt;&lt;</a:t>
            </a:r>
            <a:r>
              <a:rPr lang="en-US" sz="2100" dirty="0"/>
              <a:t> </a:t>
            </a:r>
            <a:r>
              <a:rPr lang="en-US" sz="2100" dirty="0">
                <a:solidFill>
                  <a:srgbClr val="669900"/>
                </a:solidFill>
              </a:rPr>
              <a:t>"</a:t>
            </a:r>
            <a:r>
              <a:rPr lang="en-US" sz="2100" dirty="0" err="1">
                <a:solidFill>
                  <a:srgbClr val="669900"/>
                </a:solidFill>
              </a:rPr>
              <a:t>TaskC</a:t>
            </a:r>
            <a:r>
              <a:rPr lang="en-US" sz="2100" dirty="0">
                <a:solidFill>
                  <a:srgbClr val="669900"/>
                </a:solidFill>
              </a:rPr>
              <a:t>\n"</a:t>
            </a:r>
            <a:r>
              <a:rPr lang="en-US" sz="2100" dirty="0">
                <a:solidFill>
                  <a:srgbClr val="999999"/>
                </a:solidFill>
              </a:rPr>
              <a:t>;</a:t>
            </a:r>
            <a:r>
              <a:rPr lang="en-US" sz="2100" dirty="0"/>
              <a:t> </a:t>
            </a:r>
            <a:r>
              <a:rPr lang="en-US" sz="2100" dirty="0">
                <a:solidFill>
                  <a:srgbClr val="999999"/>
                </a:solidFill>
              </a:rPr>
              <a:t>},</a:t>
            </a:r>
            <a:r>
              <a:rPr lang="en-US" sz="2100" dirty="0"/>
              <a:t> </a:t>
            </a:r>
          </a:p>
          <a:p>
            <a:r>
              <a:rPr lang="en-US" sz="2100" dirty="0">
                <a:solidFill>
                  <a:srgbClr val="999999"/>
                </a:solidFill>
              </a:rPr>
              <a:t>        []</a:t>
            </a:r>
            <a:r>
              <a:rPr lang="en-US" sz="2100" dirty="0"/>
              <a:t> </a:t>
            </a:r>
            <a:r>
              <a:rPr lang="en-US" sz="2100" dirty="0">
                <a:solidFill>
                  <a:srgbClr val="999999"/>
                </a:solidFill>
              </a:rPr>
              <a:t>()</a:t>
            </a:r>
            <a:r>
              <a:rPr lang="en-US" sz="2100" dirty="0"/>
              <a:t> </a:t>
            </a:r>
            <a:r>
              <a:rPr lang="en-US" sz="2100" dirty="0">
                <a:solidFill>
                  <a:srgbClr val="999999"/>
                </a:solidFill>
              </a:rPr>
              <a:t>{</a:t>
            </a:r>
            <a:r>
              <a:rPr lang="en-US" sz="2100" dirty="0"/>
              <a:t> std</a:t>
            </a:r>
            <a:r>
              <a:rPr lang="en-US" sz="2100" dirty="0">
                <a:solidFill>
                  <a:srgbClr val="9A6E3A"/>
                </a:solidFill>
              </a:rPr>
              <a:t>::</a:t>
            </a:r>
            <a:r>
              <a:rPr lang="en-US" sz="2100" dirty="0" err="1"/>
              <a:t>cout</a:t>
            </a:r>
            <a:r>
              <a:rPr lang="en-US" sz="2100" dirty="0"/>
              <a:t> </a:t>
            </a:r>
            <a:r>
              <a:rPr lang="en-US" sz="2100" dirty="0">
                <a:solidFill>
                  <a:srgbClr val="9A6E3A"/>
                </a:solidFill>
              </a:rPr>
              <a:t>&lt;&lt;</a:t>
            </a:r>
            <a:r>
              <a:rPr lang="en-US" sz="2100" dirty="0"/>
              <a:t> </a:t>
            </a:r>
            <a:r>
              <a:rPr lang="en-US" sz="2100" dirty="0">
                <a:solidFill>
                  <a:srgbClr val="669900"/>
                </a:solidFill>
              </a:rPr>
              <a:t>"</a:t>
            </a:r>
            <a:r>
              <a:rPr lang="en-US" sz="2100" dirty="0" err="1">
                <a:solidFill>
                  <a:srgbClr val="669900"/>
                </a:solidFill>
              </a:rPr>
              <a:t>TaskD</a:t>
            </a:r>
            <a:r>
              <a:rPr lang="en-US" sz="2100" dirty="0">
                <a:solidFill>
                  <a:srgbClr val="669900"/>
                </a:solidFill>
              </a:rPr>
              <a:t>\n"</a:t>
            </a:r>
            <a:r>
              <a:rPr lang="en-US" sz="2100" dirty="0">
                <a:solidFill>
                  <a:srgbClr val="999999"/>
                </a:solidFill>
              </a:rPr>
              <a:t>;</a:t>
            </a:r>
            <a:r>
              <a:rPr lang="en-US" sz="2100" dirty="0"/>
              <a:t> </a:t>
            </a:r>
            <a:r>
              <a:rPr lang="en-US" sz="2100" dirty="0">
                <a:solidFill>
                  <a:srgbClr val="999999"/>
                </a:solidFill>
              </a:rPr>
              <a:t>}</a:t>
            </a:r>
            <a:r>
              <a:rPr lang="en-US" sz="2100" dirty="0"/>
              <a:t> </a:t>
            </a:r>
          </a:p>
          <a:p>
            <a:r>
              <a:rPr lang="en-US" sz="2100" dirty="0"/>
              <a:t>    );</a:t>
            </a:r>
          </a:p>
          <a:p>
            <a:r>
              <a:rPr lang="en-US" sz="2100" dirty="0"/>
              <a:t>    </a:t>
            </a:r>
            <a:r>
              <a:rPr lang="en-US" sz="2100" dirty="0" err="1"/>
              <a:t>A</a:t>
            </a:r>
            <a:r>
              <a:rPr lang="en-US" sz="2100" dirty="0" err="1">
                <a:solidFill>
                  <a:srgbClr val="999999"/>
                </a:solidFill>
              </a:rPr>
              <a:t>.</a:t>
            </a:r>
            <a:r>
              <a:rPr lang="en-US" sz="2100" dirty="0" err="1">
                <a:solidFill>
                  <a:srgbClr val="DD4A68"/>
                </a:solidFill>
              </a:rPr>
              <a:t>precede</a:t>
            </a:r>
            <a:r>
              <a:rPr lang="en-US" sz="2100" dirty="0">
                <a:solidFill>
                  <a:srgbClr val="999999"/>
                </a:solidFill>
              </a:rPr>
              <a:t>(</a:t>
            </a:r>
            <a:r>
              <a:rPr lang="en-US" sz="2100" dirty="0"/>
              <a:t>B</a:t>
            </a:r>
            <a:r>
              <a:rPr lang="en-US" sz="2100" dirty="0">
                <a:solidFill>
                  <a:srgbClr val="999999"/>
                </a:solidFill>
              </a:rPr>
              <a:t>);</a:t>
            </a:r>
            <a:r>
              <a:rPr lang="en-US" sz="2100" dirty="0"/>
              <a:t>               </a:t>
            </a:r>
            <a:r>
              <a:rPr lang="en-US" sz="2100" dirty="0">
                <a:solidFill>
                  <a:srgbClr val="708090"/>
                </a:solidFill>
              </a:rPr>
              <a:t>// A runs before B </a:t>
            </a:r>
          </a:p>
          <a:p>
            <a:r>
              <a:rPr lang="en-US" sz="2100" dirty="0">
                <a:solidFill>
                  <a:srgbClr val="708090"/>
                </a:solidFill>
              </a:rPr>
              <a:t>    </a:t>
            </a:r>
            <a:r>
              <a:rPr lang="en-US" sz="2100" dirty="0" err="1"/>
              <a:t>A</a:t>
            </a:r>
            <a:r>
              <a:rPr lang="en-US" sz="2100" dirty="0" err="1">
                <a:solidFill>
                  <a:srgbClr val="999999"/>
                </a:solidFill>
              </a:rPr>
              <a:t>.</a:t>
            </a:r>
            <a:r>
              <a:rPr lang="en-US" sz="2100" dirty="0" err="1">
                <a:solidFill>
                  <a:srgbClr val="DD4A68"/>
                </a:solidFill>
              </a:rPr>
              <a:t>precede</a:t>
            </a:r>
            <a:r>
              <a:rPr lang="en-US" sz="2100" dirty="0">
                <a:solidFill>
                  <a:srgbClr val="999999"/>
                </a:solidFill>
              </a:rPr>
              <a:t>(</a:t>
            </a:r>
            <a:r>
              <a:rPr lang="en-US" sz="2100" dirty="0"/>
              <a:t>C</a:t>
            </a:r>
            <a:r>
              <a:rPr lang="en-US" sz="2100" dirty="0">
                <a:solidFill>
                  <a:srgbClr val="999999"/>
                </a:solidFill>
              </a:rPr>
              <a:t>);              </a:t>
            </a:r>
            <a:r>
              <a:rPr lang="en-US" sz="2100" dirty="0"/>
              <a:t> </a:t>
            </a:r>
            <a:r>
              <a:rPr lang="en-US" sz="2100" dirty="0">
                <a:solidFill>
                  <a:srgbClr val="708090"/>
                </a:solidFill>
              </a:rPr>
              <a:t>// A runs before C </a:t>
            </a:r>
          </a:p>
          <a:p>
            <a:r>
              <a:rPr lang="en-US" sz="2100" dirty="0">
                <a:solidFill>
                  <a:srgbClr val="708090"/>
                </a:solidFill>
              </a:rPr>
              <a:t>    </a:t>
            </a:r>
            <a:r>
              <a:rPr lang="en-US" sz="2100" dirty="0" err="1"/>
              <a:t>B</a:t>
            </a:r>
            <a:r>
              <a:rPr lang="en-US" sz="2100" dirty="0" err="1">
                <a:solidFill>
                  <a:srgbClr val="999999"/>
                </a:solidFill>
              </a:rPr>
              <a:t>.</a:t>
            </a:r>
            <a:r>
              <a:rPr lang="en-US" sz="2100" dirty="0" err="1">
                <a:solidFill>
                  <a:srgbClr val="DD4A68"/>
                </a:solidFill>
              </a:rPr>
              <a:t>precede</a:t>
            </a:r>
            <a:r>
              <a:rPr lang="en-US" sz="2100" dirty="0">
                <a:solidFill>
                  <a:srgbClr val="999999"/>
                </a:solidFill>
              </a:rPr>
              <a:t>(</a:t>
            </a:r>
            <a:r>
              <a:rPr lang="en-US" sz="2100" dirty="0"/>
              <a:t>D</a:t>
            </a:r>
            <a:r>
              <a:rPr lang="en-US" sz="2100" dirty="0">
                <a:solidFill>
                  <a:srgbClr val="999999"/>
                </a:solidFill>
              </a:rPr>
              <a:t>);</a:t>
            </a:r>
            <a:r>
              <a:rPr lang="en-US" sz="2100" dirty="0"/>
              <a:t>               </a:t>
            </a:r>
            <a:r>
              <a:rPr lang="en-US" sz="2100" dirty="0">
                <a:solidFill>
                  <a:srgbClr val="708090"/>
                </a:solidFill>
              </a:rPr>
              <a:t>// B runs before D </a:t>
            </a:r>
          </a:p>
          <a:p>
            <a:r>
              <a:rPr lang="en-US" sz="2100" dirty="0">
                <a:solidFill>
                  <a:srgbClr val="708090"/>
                </a:solidFill>
              </a:rPr>
              <a:t>    </a:t>
            </a:r>
            <a:r>
              <a:rPr lang="en-US" sz="2100" dirty="0" err="1"/>
              <a:t>C</a:t>
            </a:r>
            <a:r>
              <a:rPr lang="en-US" sz="2100" dirty="0" err="1">
                <a:solidFill>
                  <a:srgbClr val="999999"/>
                </a:solidFill>
              </a:rPr>
              <a:t>.</a:t>
            </a:r>
            <a:r>
              <a:rPr lang="en-US" sz="2100" dirty="0" err="1">
                <a:solidFill>
                  <a:srgbClr val="DD4A68"/>
                </a:solidFill>
              </a:rPr>
              <a:t>precede</a:t>
            </a:r>
            <a:r>
              <a:rPr lang="en-US" sz="2100" dirty="0">
                <a:solidFill>
                  <a:srgbClr val="999999"/>
                </a:solidFill>
              </a:rPr>
              <a:t>(</a:t>
            </a:r>
            <a:r>
              <a:rPr lang="en-US" sz="2100" dirty="0"/>
              <a:t>D</a:t>
            </a:r>
            <a:r>
              <a:rPr lang="en-US" sz="2100" dirty="0">
                <a:solidFill>
                  <a:srgbClr val="999999"/>
                </a:solidFill>
              </a:rPr>
              <a:t>);</a:t>
            </a:r>
            <a:r>
              <a:rPr lang="en-US" sz="2100" dirty="0"/>
              <a:t>               </a:t>
            </a:r>
            <a:r>
              <a:rPr lang="en-US" sz="2100" dirty="0">
                <a:solidFill>
                  <a:srgbClr val="708090"/>
                </a:solidFill>
              </a:rPr>
              <a:t>// C runs before D </a:t>
            </a:r>
          </a:p>
          <a:p>
            <a:r>
              <a:rPr lang="en-US" sz="2100" dirty="0">
                <a:solidFill>
                  <a:srgbClr val="708090"/>
                </a:solidFill>
              </a:rPr>
              <a:t>    </a:t>
            </a:r>
            <a:r>
              <a:rPr lang="en-US" sz="2100" dirty="0" err="1"/>
              <a:t>tf</a:t>
            </a:r>
            <a:r>
              <a:rPr lang="en-US" sz="2100" dirty="0">
                <a:solidFill>
                  <a:srgbClr val="9A6E3A"/>
                </a:solidFill>
              </a:rPr>
              <a:t>::</a:t>
            </a:r>
            <a:r>
              <a:rPr lang="en-US" sz="2100" dirty="0">
                <a:solidFill>
                  <a:srgbClr val="DD4A68"/>
                </a:solidFill>
              </a:rPr>
              <a:t>Executor</a:t>
            </a:r>
            <a:r>
              <a:rPr lang="en-US" sz="2100" dirty="0">
                <a:solidFill>
                  <a:srgbClr val="999999"/>
                </a:solidFill>
              </a:rPr>
              <a:t>().</a:t>
            </a:r>
            <a:r>
              <a:rPr lang="en-US" sz="2100" dirty="0">
                <a:solidFill>
                  <a:srgbClr val="DD4A68"/>
                </a:solidFill>
              </a:rPr>
              <a:t>run</a:t>
            </a:r>
            <a:r>
              <a:rPr lang="en-US" sz="2100" dirty="0">
                <a:solidFill>
                  <a:srgbClr val="999999"/>
                </a:solidFill>
              </a:rPr>
              <a:t>(</a:t>
            </a:r>
            <a:r>
              <a:rPr lang="en-US" sz="2100" dirty="0" err="1"/>
              <a:t>tf</a:t>
            </a:r>
            <a:r>
              <a:rPr lang="en-US" sz="2100" dirty="0">
                <a:solidFill>
                  <a:srgbClr val="999999"/>
                </a:solidFill>
              </a:rPr>
              <a:t>);</a:t>
            </a:r>
            <a:r>
              <a:rPr lang="en-US" sz="2100" dirty="0"/>
              <a:t>  </a:t>
            </a:r>
            <a:r>
              <a:rPr lang="en-US" sz="2100" dirty="0">
                <a:solidFill>
                  <a:srgbClr val="708090"/>
                </a:solidFill>
              </a:rPr>
              <a:t>// create an executor to run the </a:t>
            </a:r>
            <a:r>
              <a:rPr lang="en-US" sz="2100" dirty="0" err="1">
                <a:solidFill>
                  <a:srgbClr val="708090"/>
                </a:solidFill>
              </a:rPr>
              <a:t>taskflow</a:t>
            </a:r>
            <a:r>
              <a:rPr lang="en-US" sz="2100" dirty="0"/>
              <a:t> </a:t>
            </a:r>
          </a:p>
          <a:p>
            <a:r>
              <a:rPr lang="en-US" sz="2100" dirty="0">
                <a:solidFill>
                  <a:srgbClr val="0077AA"/>
                </a:solidFill>
              </a:rPr>
              <a:t>    return</a:t>
            </a:r>
            <a:r>
              <a:rPr lang="en-US" sz="2100" dirty="0"/>
              <a:t> </a:t>
            </a:r>
            <a:r>
              <a:rPr lang="en-US" sz="2100" dirty="0">
                <a:solidFill>
                  <a:srgbClr val="990055"/>
                </a:solidFill>
              </a:rPr>
              <a:t>0</a:t>
            </a:r>
            <a:r>
              <a:rPr lang="en-US" sz="2100" dirty="0">
                <a:solidFill>
                  <a:srgbClr val="999999"/>
                </a:solidFill>
              </a:rPr>
              <a:t>;</a:t>
            </a:r>
            <a:r>
              <a:rPr lang="en-US" sz="2100" dirty="0"/>
              <a:t> </a:t>
            </a:r>
          </a:p>
          <a:p>
            <a:r>
              <a:rPr lang="en-US" sz="2100" dirty="0">
                <a:solidFill>
                  <a:srgbClr val="999999"/>
                </a:solidFill>
              </a:rPr>
              <a:t>}</a:t>
            </a:r>
            <a:endParaRPr lang="en-US" sz="2100" dirty="0"/>
          </a:p>
        </p:txBody>
      </p:sp>
    </p:spTree>
    <p:extLst>
      <p:ext uri="{BB962C8B-B14F-4D97-AF65-F5344CB8AC3E}">
        <p14:creationId xmlns:p14="http://schemas.microsoft.com/office/powerpoint/2010/main" val="104806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73AC5-178D-A945-8F8F-A27ECE70EC5A}"/>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427909B6-7D1E-714E-AC6C-F61C0816195F}"/>
              </a:ext>
            </a:extLst>
          </p:cNvPr>
          <p:cNvSpPr>
            <a:spLocks noGrp="1"/>
          </p:cNvSpPr>
          <p:nvPr>
            <p:ph type="title"/>
          </p:nvPr>
        </p:nvSpPr>
        <p:spPr/>
        <p:txBody>
          <a:bodyPr/>
          <a:lstStyle/>
          <a:p>
            <a:r>
              <a:rPr lang="en-US" dirty="0"/>
              <a:t>Hello-World in OpenMP</a:t>
            </a:r>
          </a:p>
        </p:txBody>
      </p:sp>
      <p:sp>
        <p:nvSpPr>
          <p:cNvPr id="6" name="Rectangle 5">
            <a:extLst>
              <a:ext uri="{FF2B5EF4-FFF2-40B4-BE49-F238E27FC236}">
                <a16:creationId xmlns:a16="http://schemas.microsoft.com/office/drawing/2014/main" id="{3440980D-775D-AA4D-9780-1E9C38C4889D}"/>
              </a:ext>
            </a:extLst>
          </p:cNvPr>
          <p:cNvSpPr/>
          <p:nvPr/>
        </p:nvSpPr>
        <p:spPr>
          <a:xfrm>
            <a:off x="628649" y="1190732"/>
            <a:ext cx="7886699" cy="5632311"/>
          </a:xfrm>
          <a:prstGeom prst="rect">
            <a:avLst/>
          </a:prstGeom>
        </p:spPr>
        <p:txBody>
          <a:bodyPr wrap="square">
            <a:spAutoFit/>
          </a:bodyPr>
          <a:lstStyle/>
          <a:p>
            <a:r>
              <a:rPr lang="en-US" sz="1500" dirty="0">
                <a:solidFill>
                  <a:srgbClr val="990055"/>
                </a:solidFill>
                <a:latin typeface="Arial" panose="020B0604020202020204" pitchFamily="34" charset="0"/>
                <a:cs typeface="Arial" panose="020B0604020202020204" pitchFamily="34" charset="0"/>
              </a:rPr>
              <a:t>#</a:t>
            </a:r>
            <a:r>
              <a:rPr lang="en-US" sz="1500" dirty="0">
                <a:solidFill>
                  <a:srgbClr val="0077AA"/>
                </a:solidFill>
                <a:latin typeface="Arial" panose="020B0604020202020204" pitchFamily="34" charset="0"/>
                <a:cs typeface="Arial" panose="020B0604020202020204" pitchFamily="34" charset="0"/>
              </a:rPr>
              <a:t>include</a:t>
            </a:r>
            <a:r>
              <a:rPr lang="en-US" sz="1500" dirty="0">
                <a:solidFill>
                  <a:srgbClr val="990055"/>
                </a:solidFill>
                <a:latin typeface="Arial" panose="020B0604020202020204" pitchFamily="34" charset="0"/>
                <a:cs typeface="Arial" panose="020B0604020202020204" pitchFamily="34" charset="0"/>
              </a:rPr>
              <a:t> </a:t>
            </a:r>
            <a:r>
              <a:rPr lang="en-US" sz="1500" dirty="0">
                <a:solidFill>
                  <a:srgbClr val="669900"/>
                </a:solidFill>
                <a:latin typeface="Arial" panose="020B0604020202020204" pitchFamily="34" charset="0"/>
                <a:cs typeface="Arial" panose="020B0604020202020204" pitchFamily="34" charset="0"/>
              </a:rPr>
              <a:t>&lt;</a:t>
            </a:r>
            <a:r>
              <a:rPr lang="en-US" sz="1500" dirty="0" err="1">
                <a:solidFill>
                  <a:srgbClr val="669900"/>
                </a:solidFill>
                <a:latin typeface="Arial" panose="020B0604020202020204" pitchFamily="34" charset="0"/>
                <a:cs typeface="Arial" panose="020B0604020202020204" pitchFamily="34" charset="0"/>
              </a:rPr>
              <a:t>omp.h</a:t>
            </a:r>
            <a:r>
              <a:rPr lang="en-US" sz="1500" dirty="0">
                <a:solidFill>
                  <a:srgbClr val="669900"/>
                </a:solidFill>
                <a:latin typeface="Arial" panose="020B0604020202020204" pitchFamily="34" charset="0"/>
                <a:cs typeface="Arial" panose="020B0604020202020204" pitchFamily="34" charset="0"/>
              </a:rPr>
              <a:t>&gt;  // OpenMP is a </a:t>
            </a:r>
            <a:r>
              <a:rPr lang="en-US" sz="1500" dirty="0" err="1">
                <a:solidFill>
                  <a:srgbClr val="669900"/>
                </a:solidFill>
                <a:latin typeface="Arial" panose="020B0604020202020204" pitchFamily="34" charset="0"/>
                <a:cs typeface="Arial" panose="020B0604020202020204" pitchFamily="34" charset="0"/>
              </a:rPr>
              <a:t>lang</a:t>
            </a:r>
            <a:r>
              <a:rPr lang="en-US" sz="1500" dirty="0">
                <a:solidFill>
                  <a:srgbClr val="669900"/>
                </a:solidFill>
                <a:latin typeface="Arial" panose="020B0604020202020204" pitchFamily="34" charset="0"/>
                <a:cs typeface="Arial" panose="020B0604020202020204" pitchFamily="34" charset="0"/>
              </a:rPr>
              <a:t> </a:t>
            </a:r>
            <a:r>
              <a:rPr lang="en-US" sz="1500" dirty="0" err="1">
                <a:solidFill>
                  <a:srgbClr val="669900"/>
                </a:solidFill>
                <a:latin typeface="Arial" panose="020B0604020202020204" pitchFamily="34" charset="0"/>
                <a:cs typeface="Arial" panose="020B0604020202020204" pitchFamily="34" charset="0"/>
              </a:rPr>
              <a:t>ext</a:t>
            </a:r>
            <a:r>
              <a:rPr lang="en-US" sz="1500" dirty="0">
                <a:solidFill>
                  <a:srgbClr val="669900"/>
                </a:solidFill>
                <a:latin typeface="Arial" panose="020B0604020202020204" pitchFamily="34" charset="0"/>
                <a:cs typeface="Arial" panose="020B0604020202020204" pitchFamily="34" charset="0"/>
              </a:rPr>
              <a:t> to describe parallelism in compiler directives</a:t>
            </a:r>
            <a:endParaRPr lang="en-US" sz="1500" dirty="0">
              <a:latin typeface="Arial" panose="020B0604020202020204" pitchFamily="34" charset="0"/>
              <a:cs typeface="Arial" panose="020B0604020202020204" pitchFamily="34" charset="0"/>
            </a:endParaRPr>
          </a:p>
          <a:p>
            <a:r>
              <a:rPr lang="en-US" sz="1500" dirty="0">
                <a:solidFill>
                  <a:srgbClr val="0077AA"/>
                </a:solidFill>
                <a:latin typeface="Arial" panose="020B0604020202020204" pitchFamily="34" charset="0"/>
                <a:cs typeface="Arial" panose="020B0604020202020204" pitchFamily="34" charset="0"/>
              </a:rPr>
              <a:t>int</a:t>
            </a:r>
            <a:r>
              <a:rPr lang="en-US" sz="1500" dirty="0">
                <a:latin typeface="Arial" panose="020B0604020202020204" pitchFamily="34" charset="0"/>
                <a:cs typeface="Arial" panose="020B0604020202020204" pitchFamily="34" charset="0"/>
              </a:rPr>
              <a:t> </a:t>
            </a:r>
            <a:r>
              <a:rPr lang="en-US" sz="1500" dirty="0">
                <a:solidFill>
                  <a:srgbClr val="DD4A68"/>
                </a:solidFill>
                <a:latin typeface="Arial" panose="020B0604020202020204" pitchFamily="34" charset="0"/>
                <a:cs typeface="Arial" panose="020B0604020202020204" pitchFamily="34" charset="0"/>
              </a:rPr>
              <a:t>main</a:t>
            </a:r>
            <a:r>
              <a:rPr lang="en-US" sz="1500" dirty="0">
                <a:latin typeface="Arial" panose="020B0604020202020204" pitchFamily="34" charset="0"/>
                <a:cs typeface="Arial" panose="020B0604020202020204" pitchFamily="34" charset="0"/>
              </a:rPr>
              <a:t>(){ </a:t>
            </a:r>
            <a:endParaRPr lang="en-US" sz="1500" dirty="0">
              <a:solidFill>
                <a:srgbClr val="0000FF"/>
              </a:solidFill>
              <a:latin typeface="Arial" panose="020B0604020202020204" pitchFamily="34" charset="0"/>
              <a:cs typeface="Arial" panose="020B0604020202020204" pitchFamily="34" charset="0"/>
            </a:endParaRPr>
          </a:p>
          <a:p>
            <a:r>
              <a:rPr lang="en-US" sz="1500" dirty="0">
                <a:solidFill>
                  <a:srgbClr val="0000FF"/>
                </a:solidFill>
                <a:latin typeface="Arial" panose="020B0604020202020204" pitchFamily="34" charset="0"/>
                <a:cs typeface="Arial" panose="020B0604020202020204" pitchFamily="34" charset="0"/>
              </a:rPr>
              <a:t>    #</a:t>
            </a:r>
            <a:r>
              <a:rPr lang="en-US" sz="1500" dirty="0" err="1">
                <a:solidFill>
                  <a:srgbClr val="0000FF"/>
                </a:solidFill>
                <a:latin typeface="Arial" panose="020B0604020202020204" pitchFamily="34" charset="0"/>
                <a:cs typeface="Arial" panose="020B0604020202020204" pitchFamily="34" charset="0"/>
              </a:rPr>
              <a:t>omp</a:t>
            </a:r>
            <a:r>
              <a:rPr lang="en-US" sz="1500" dirty="0">
                <a:solidFill>
                  <a:srgbClr val="0000FF"/>
                </a:solidFill>
                <a:latin typeface="Arial" panose="020B0604020202020204" pitchFamily="34" charset="0"/>
                <a:cs typeface="Arial" panose="020B0604020202020204" pitchFamily="34" charset="0"/>
              </a:rPr>
              <a:t> parallel </a:t>
            </a:r>
            <a:r>
              <a:rPr lang="en-US" sz="1500" dirty="0" err="1">
                <a:latin typeface="Arial" panose="020B0604020202020204" pitchFamily="34" charset="0"/>
                <a:cs typeface="Arial" panose="020B0604020202020204" pitchFamily="34" charset="0"/>
              </a:rPr>
              <a:t>num_threads</a:t>
            </a:r>
            <a:r>
              <a:rPr lang="en-US" sz="1500" dirty="0">
                <a:latin typeface="Arial" panose="020B0604020202020204" pitchFamily="34" charset="0"/>
                <a:cs typeface="Arial" panose="020B0604020202020204" pitchFamily="34" charset="0"/>
              </a:rPr>
              <a:t>(std::</a:t>
            </a:r>
            <a:r>
              <a:rPr lang="en-US" sz="1500" dirty="0">
                <a:solidFill>
                  <a:srgbClr val="00B050"/>
                </a:solidFill>
                <a:latin typeface="Arial" panose="020B0604020202020204" pitchFamily="34" charset="0"/>
                <a:cs typeface="Arial" panose="020B0604020202020204" pitchFamily="34" charset="0"/>
              </a:rPr>
              <a:t>thread</a:t>
            </a:r>
            <a:r>
              <a:rPr lang="en-US" sz="1500" dirty="0">
                <a:latin typeface="Arial" panose="020B0604020202020204" pitchFamily="34" charset="0"/>
                <a:cs typeface="Arial" panose="020B0604020202020204" pitchFamily="34" charset="0"/>
              </a:rPr>
              <a:t>::</a:t>
            </a:r>
            <a:r>
              <a:rPr lang="en-US" sz="1500" dirty="0" err="1">
                <a:solidFill>
                  <a:srgbClr val="C00000"/>
                </a:solidFill>
                <a:latin typeface="Arial" panose="020B0604020202020204" pitchFamily="34" charset="0"/>
                <a:cs typeface="Arial" panose="020B0604020202020204" pitchFamily="34" charset="0"/>
              </a:rPr>
              <a:t>hardware_concurrency</a:t>
            </a:r>
            <a:r>
              <a:rPr lang="en-US" sz="1500" dirty="0">
                <a:latin typeface="Arial" panose="020B0604020202020204" pitchFamily="34" charset="0"/>
                <a:cs typeface="Arial" panose="020B0604020202020204" pitchFamily="34" charset="0"/>
              </a:rPr>
              <a:t>())</a:t>
            </a:r>
          </a:p>
          <a:p>
            <a:r>
              <a:rPr lang="en-US" sz="1500" dirty="0">
                <a:solidFill>
                  <a:srgbClr val="0000FF"/>
                </a:solidFill>
                <a:latin typeface="Arial" panose="020B0604020202020204" pitchFamily="34" charset="0"/>
                <a:cs typeface="Arial" panose="020B0604020202020204" pitchFamily="34" charset="0"/>
              </a:rPr>
              <a:t>   </a:t>
            </a:r>
            <a:r>
              <a:rPr lang="en-US" sz="1500" dirty="0">
                <a:latin typeface="Arial" panose="020B0604020202020204" pitchFamily="34" charset="0"/>
                <a:cs typeface="Arial" panose="020B0604020202020204" pitchFamily="34" charset="0"/>
              </a:rPr>
              <a:t> {    </a:t>
            </a:r>
          </a:p>
          <a:p>
            <a:r>
              <a:rPr lang="en-US" sz="1500" dirty="0">
                <a:latin typeface="Arial" panose="020B0604020202020204" pitchFamily="34" charset="0"/>
                <a:cs typeface="Arial" panose="020B0604020202020204" pitchFamily="34" charset="0"/>
              </a:rPr>
              <a:t>        </a:t>
            </a:r>
            <a:r>
              <a:rPr lang="en-US" sz="1500" dirty="0">
                <a:solidFill>
                  <a:srgbClr val="0432FF"/>
                </a:solidFill>
                <a:latin typeface="Arial" panose="020B0604020202020204" pitchFamily="34" charset="0"/>
                <a:cs typeface="Arial" panose="020B0604020202020204" pitchFamily="34" charset="0"/>
              </a:rPr>
              <a:t>int</a:t>
            </a:r>
            <a:r>
              <a:rPr lang="en-US" sz="1500" dirty="0">
                <a:latin typeface="Arial" panose="020B0604020202020204" pitchFamily="34" charset="0"/>
                <a:cs typeface="Arial" panose="020B0604020202020204" pitchFamily="34" charset="0"/>
              </a:rPr>
              <a:t> A_B, A_C, B_D, C_D;</a:t>
            </a:r>
          </a:p>
          <a:p>
            <a:r>
              <a:rPr lang="en-US" sz="1500" dirty="0">
                <a:solidFill>
                  <a:srgbClr val="0000FF"/>
                </a:solidFill>
                <a:latin typeface="Arial" panose="020B0604020202020204" pitchFamily="34" charset="0"/>
                <a:cs typeface="Arial" panose="020B0604020202020204" pitchFamily="34" charset="0"/>
              </a:rPr>
              <a:t>        #pragma </a:t>
            </a:r>
            <a:r>
              <a:rPr lang="en-US" sz="1500" dirty="0" err="1">
                <a:solidFill>
                  <a:srgbClr val="0000FF"/>
                </a:solidFill>
                <a:latin typeface="Arial" panose="020B0604020202020204" pitchFamily="34" charset="0"/>
                <a:cs typeface="Arial" panose="020B0604020202020204" pitchFamily="34" charset="0"/>
              </a:rPr>
              <a:t>omp</a:t>
            </a:r>
            <a:r>
              <a:rPr lang="en-US" sz="1500" dirty="0">
                <a:solidFill>
                  <a:srgbClr val="0000FF"/>
                </a:solidFill>
                <a:latin typeface="Arial" panose="020B0604020202020204" pitchFamily="34" charset="0"/>
                <a:cs typeface="Arial" panose="020B0604020202020204" pitchFamily="34" charset="0"/>
              </a:rPr>
              <a:t> task depend</a:t>
            </a:r>
            <a:r>
              <a:rPr lang="en-US" sz="1500" dirty="0">
                <a:latin typeface="Arial" panose="020B0604020202020204" pitchFamily="34" charset="0"/>
                <a:cs typeface="Arial" panose="020B0604020202020204" pitchFamily="34" charset="0"/>
              </a:rPr>
              <a:t>(</a:t>
            </a:r>
            <a:r>
              <a:rPr lang="en-US" sz="1500" dirty="0">
                <a:solidFill>
                  <a:srgbClr val="0000FF"/>
                </a:solidFill>
                <a:latin typeface="Arial" panose="020B0604020202020204" pitchFamily="34" charset="0"/>
                <a:cs typeface="Arial" panose="020B0604020202020204" pitchFamily="34" charset="0"/>
              </a:rPr>
              <a:t>out</a:t>
            </a:r>
            <a:r>
              <a:rPr lang="en-US" sz="1500" dirty="0">
                <a:latin typeface="Arial" panose="020B0604020202020204" pitchFamily="34" charset="0"/>
                <a:cs typeface="Arial" panose="020B0604020202020204" pitchFamily="34" charset="0"/>
              </a:rPr>
              <a:t>: A_B, A_C) </a:t>
            </a:r>
          </a:p>
          <a:p>
            <a:r>
              <a:rPr lang="en-US" sz="1500" dirty="0">
                <a:latin typeface="Arial" panose="020B0604020202020204" pitchFamily="34" charset="0"/>
                <a:cs typeface="Arial" panose="020B0604020202020204" pitchFamily="34" charset="0"/>
              </a:rPr>
              <a:t>        {  </a:t>
            </a:r>
          </a:p>
          <a:p>
            <a:r>
              <a:rPr lang="en-US" sz="1500" dirty="0">
                <a:latin typeface="Arial" panose="020B0604020202020204" pitchFamily="34" charset="0"/>
                <a:cs typeface="Arial" panose="020B0604020202020204" pitchFamily="34" charset="0"/>
              </a:rPr>
              <a:t>            s t d : : c o u t &lt;&lt; </a:t>
            </a:r>
            <a:r>
              <a:rPr lang="en-US" sz="1500" dirty="0">
                <a:solidFill>
                  <a:srgbClr val="FF0000"/>
                </a:solidFill>
                <a:latin typeface="Arial" panose="020B0604020202020204" pitchFamily="34" charset="0"/>
                <a:cs typeface="Arial" panose="020B0604020202020204" pitchFamily="34" charset="0"/>
              </a:rPr>
              <a:t>”</a:t>
            </a:r>
            <a:r>
              <a:rPr lang="en-US" sz="1500" dirty="0" err="1">
                <a:solidFill>
                  <a:srgbClr val="FF0000"/>
                </a:solidFill>
                <a:latin typeface="Arial" panose="020B0604020202020204" pitchFamily="34" charset="0"/>
                <a:cs typeface="Arial" panose="020B0604020202020204" pitchFamily="34" charset="0"/>
              </a:rPr>
              <a:t>TaskA</a:t>
            </a:r>
            <a:r>
              <a:rPr lang="en-US" sz="1500" dirty="0">
                <a:solidFill>
                  <a:srgbClr val="FF0000"/>
                </a:solidFill>
                <a:latin typeface="Arial" panose="020B0604020202020204" pitchFamily="34" charset="0"/>
                <a:cs typeface="Arial" panose="020B0604020202020204" pitchFamily="34" charset="0"/>
              </a:rPr>
              <a:t>\n” </a:t>
            </a:r>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        }</a:t>
            </a:r>
          </a:p>
          <a:p>
            <a:r>
              <a:rPr lang="en-US" sz="1500" dirty="0">
                <a:solidFill>
                  <a:srgbClr val="0000FF"/>
                </a:solidFill>
                <a:latin typeface="Arial" panose="020B0604020202020204" pitchFamily="34" charset="0"/>
                <a:cs typeface="Arial" panose="020B0604020202020204" pitchFamily="34" charset="0"/>
              </a:rPr>
              <a:t>        #pragma </a:t>
            </a:r>
            <a:r>
              <a:rPr lang="en-US" sz="1500" dirty="0" err="1">
                <a:solidFill>
                  <a:srgbClr val="0000FF"/>
                </a:solidFill>
                <a:latin typeface="Arial" panose="020B0604020202020204" pitchFamily="34" charset="0"/>
                <a:cs typeface="Arial" panose="020B0604020202020204" pitchFamily="34" charset="0"/>
              </a:rPr>
              <a:t>omp</a:t>
            </a:r>
            <a:r>
              <a:rPr lang="en-US" sz="1500" dirty="0">
                <a:solidFill>
                  <a:srgbClr val="0000FF"/>
                </a:solidFill>
                <a:latin typeface="Arial" panose="020B0604020202020204" pitchFamily="34" charset="0"/>
                <a:cs typeface="Arial" panose="020B0604020202020204" pitchFamily="34" charset="0"/>
              </a:rPr>
              <a:t> task depend</a:t>
            </a:r>
            <a:r>
              <a:rPr lang="en-US" sz="1500" dirty="0">
                <a:latin typeface="Arial" panose="020B0604020202020204" pitchFamily="34" charset="0"/>
                <a:cs typeface="Arial" panose="020B0604020202020204" pitchFamily="34" charset="0"/>
              </a:rPr>
              <a:t>(</a:t>
            </a:r>
            <a:r>
              <a:rPr lang="en-US" sz="1500" dirty="0">
                <a:solidFill>
                  <a:srgbClr val="0000FF"/>
                </a:solidFill>
                <a:latin typeface="Arial" panose="020B0604020202020204" pitchFamily="34" charset="0"/>
                <a:cs typeface="Arial" panose="020B0604020202020204" pitchFamily="34" charset="0"/>
              </a:rPr>
              <a:t>in</a:t>
            </a:r>
            <a:r>
              <a:rPr lang="en-US" sz="1500" dirty="0">
                <a:latin typeface="Arial" panose="020B0604020202020204" pitchFamily="34" charset="0"/>
                <a:cs typeface="Arial" panose="020B0604020202020204" pitchFamily="34" charset="0"/>
              </a:rPr>
              <a:t>: A_B; </a:t>
            </a:r>
            <a:r>
              <a:rPr lang="en-US" sz="1500" dirty="0">
                <a:solidFill>
                  <a:srgbClr val="0000FF"/>
                </a:solidFill>
                <a:latin typeface="Arial" panose="020B0604020202020204" pitchFamily="34" charset="0"/>
                <a:cs typeface="Arial" panose="020B0604020202020204" pitchFamily="34" charset="0"/>
              </a:rPr>
              <a:t>out</a:t>
            </a:r>
            <a:r>
              <a:rPr lang="en-US" sz="1500" dirty="0">
                <a:latin typeface="Arial" panose="020B0604020202020204" pitchFamily="34" charset="0"/>
                <a:cs typeface="Arial" panose="020B0604020202020204" pitchFamily="34" charset="0"/>
              </a:rPr>
              <a:t>: B_D)  </a:t>
            </a:r>
            <a:br>
              <a:rPr lang="en-US" sz="1500" dirty="0">
                <a:latin typeface="Arial" panose="020B0604020202020204" pitchFamily="34" charset="0"/>
                <a:cs typeface="Arial" panose="020B0604020202020204" pitchFamily="34" charset="0"/>
              </a:rPr>
            </a:br>
            <a:r>
              <a:rPr lang="en-US" sz="1500" dirty="0">
                <a:latin typeface="Arial" panose="020B0604020202020204" pitchFamily="34" charset="0"/>
                <a:cs typeface="Arial" panose="020B0604020202020204" pitchFamily="34" charset="0"/>
              </a:rPr>
              <a:t>        {</a:t>
            </a:r>
          </a:p>
          <a:p>
            <a:r>
              <a:rPr lang="en-US" sz="1500" dirty="0">
                <a:latin typeface="Arial" panose="020B0604020202020204" pitchFamily="34" charset="0"/>
                <a:cs typeface="Arial" panose="020B0604020202020204" pitchFamily="34" charset="0"/>
              </a:rPr>
              <a:t>            s t d : : c o u t &lt;&lt; </a:t>
            </a:r>
            <a:r>
              <a:rPr lang="en-US" sz="1500" dirty="0">
                <a:solidFill>
                  <a:srgbClr val="FF0000"/>
                </a:solidFill>
                <a:latin typeface="Arial" panose="020B0604020202020204" pitchFamily="34" charset="0"/>
                <a:cs typeface="Arial" panose="020B0604020202020204" pitchFamily="34" charset="0"/>
              </a:rPr>
              <a:t>” </a:t>
            </a:r>
            <a:r>
              <a:rPr lang="en-US" sz="1500" dirty="0" err="1">
                <a:solidFill>
                  <a:srgbClr val="FF0000"/>
                </a:solidFill>
                <a:latin typeface="Arial" panose="020B0604020202020204" pitchFamily="34" charset="0"/>
                <a:cs typeface="Arial" panose="020B0604020202020204" pitchFamily="34" charset="0"/>
              </a:rPr>
              <a:t>TaskB</a:t>
            </a:r>
            <a:r>
              <a:rPr lang="en-US" sz="1500" dirty="0">
                <a:solidFill>
                  <a:srgbClr val="FF0000"/>
                </a:solidFill>
                <a:latin typeface="Arial" panose="020B0604020202020204" pitchFamily="34" charset="0"/>
                <a:cs typeface="Arial" panose="020B0604020202020204" pitchFamily="34" charset="0"/>
              </a:rPr>
              <a:t>\n” </a:t>
            </a:r>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        } </a:t>
            </a:r>
          </a:p>
          <a:p>
            <a:r>
              <a:rPr lang="en-US" sz="1500" dirty="0">
                <a:solidFill>
                  <a:srgbClr val="0000FF"/>
                </a:solidFill>
                <a:latin typeface="Arial" panose="020B0604020202020204" pitchFamily="34" charset="0"/>
                <a:cs typeface="Arial" panose="020B0604020202020204" pitchFamily="34" charset="0"/>
              </a:rPr>
              <a:t>        #pragma </a:t>
            </a:r>
            <a:r>
              <a:rPr lang="en-US" sz="1500" dirty="0" err="1">
                <a:solidFill>
                  <a:srgbClr val="0000FF"/>
                </a:solidFill>
                <a:latin typeface="Arial" panose="020B0604020202020204" pitchFamily="34" charset="0"/>
                <a:cs typeface="Arial" panose="020B0604020202020204" pitchFamily="34" charset="0"/>
              </a:rPr>
              <a:t>omp</a:t>
            </a:r>
            <a:r>
              <a:rPr lang="en-US" sz="1500" dirty="0">
                <a:solidFill>
                  <a:srgbClr val="0000FF"/>
                </a:solidFill>
                <a:latin typeface="Arial" panose="020B0604020202020204" pitchFamily="34" charset="0"/>
                <a:cs typeface="Arial" panose="020B0604020202020204" pitchFamily="34" charset="0"/>
              </a:rPr>
              <a:t> task depend</a:t>
            </a:r>
            <a:r>
              <a:rPr lang="en-US" sz="1500" dirty="0">
                <a:latin typeface="Arial" panose="020B0604020202020204" pitchFamily="34" charset="0"/>
                <a:cs typeface="Arial" panose="020B0604020202020204" pitchFamily="34" charset="0"/>
              </a:rPr>
              <a:t>(</a:t>
            </a:r>
            <a:r>
              <a:rPr lang="en-US" sz="1500" dirty="0">
                <a:solidFill>
                  <a:srgbClr val="0000FF"/>
                </a:solidFill>
                <a:latin typeface="Arial" panose="020B0604020202020204" pitchFamily="34" charset="0"/>
                <a:cs typeface="Arial" panose="020B0604020202020204" pitchFamily="34" charset="0"/>
              </a:rPr>
              <a:t>in</a:t>
            </a:r>
            <a:r>
              <a:rPr lang="en-US" sz="1500" dirty="0">
                <a:latin typeface="Arial" panose="020B0604020202020204" pitchFamily="34" charset="0"/>
                <a:cs typeface="Arial" panose="020B0604020202020204" pitchFamily="34" charset="0"/>
              </a:rPr>
              <a:t>: A_C; </a:t>
            </a:r>
            <a:r>
              <a:rPr lang="en-US" sz="1500" dirty="0">
                <a:solidFill>
                  <a:srgbClr val="0000FF"/>
                </a:solidFill>
                <a:latin typeface="Arial" panose="020B0604020202020204" pitchFamily="34" charset="0"/>
                <a:cs typeface="Arial" panose="020B0604020202020204" pitchFamily="34" charset="0"/>
              </a:rPr>
              <a:t>out</a:t>
            </a:r>
            <a:r>
              <a:rPr lang="en-US" sz="1500" dirty="0">
                <a:latin typeface="Arial" panose="020B0604020202020204" pitchFamily="34" charset="0"/>
                <a:cs typeface="Arial" panose="020B0604020202020204" pitchFamily="34" charset="0"/>
              </a:rPr>
              <a:t>: C_D)  </a:t>
            </a:r>
            <a:br>
              <a:rPr lang="en-US" sz="1500" dirty="0">
                <a:latin typeface="Arial" panose="020B0604020202020204" pitchFamily="34" charset="0"/>
                <a:cs typeface="Arial" panose="020B0604020202020204" pitchFamily="34" charset="0"/>
              </a:rPr>
            </a:br>
            <a:r>
              <a:rPr lang="en-US" sz="1500" dirty="0">
                <a:latin typeface="Arial" panose="020B0604020202020204" pitchFamily="34" charset="0"/>
                <a:cs typeface="Arial" panose="020B0604020202020204" pitchFamily="34" charset="0"/>
              </a:rPr>
              <a:t>        {</a:t>
            </a:r>
          </a:p>
          <a:p>
            <a:r>
              <a:rPr lang="en-US" sz="1500" dirty="0">
                <a:latin typeface="Arial" panose="020B0604020202020204" pitchFamily="34" charset="0"/>
                <a:cs typeface="Arial" panose="020B0604020202020204" pitchFamily="34" charset="0"/>
              </a:rPr>
              <a:t>            s t d : : c o u t &lt;&lt; </a:t>
            </a:r>
            <a:r>
              <a:rPr lang="en-US" sz="1500" dirty="0">
                <a:solidFill>
                  <a:srgbClr val="FF0000"/>
                </a:solidFill>
                <a:latin typeface="Arial" panose="020B0604020202020204" pitchFamily="34" charset="0"/>
                <a:cs typeface="Arial" panose="020B0604020202020204" pitchFamily="34" charset="0"/>
              </a:rPr>
              <a:t>” </a:t>
            </a:r>
            <a:r>
              <a:rPr lang="en-US" sz="1500" dirty="0" err="1">
                <a:solidFill>
                  <a:srgbClr val="FF0000"/>
                </a:solidFill>
                <a:latin typeface="Arial" panose="020B0604020202020204" pitchFamily="34" charset="0"/>
                <a:cs typeface="Arial" panose="020B0604020202020204" pitchFamily="34" charset="0"/>
              </a:rPr>
              <a:t>TaskC</a:t>
            </a:r>
            <a:r>
              <a:rPr lang="en-US" sz="1500" dirty="0">
                <a:solidFill>
                  <a:srgbClr val="FF0000"/>
                </a:solidFill>
                <a:latin typeface="Arial" panose="020B0604020202020204" pitchFamily="34" charset="0"/>
                <a:cs typeface="Arial" panose="020B0604020202020204" pitchFamily="34" charset="0"/>
              </a:rPr>
              <a:t>\n” </a:t>
            </a:r>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        } </a:t>
            </a:r>
          </a:p>
          <a:p>
            <a:r>
              <a:rPr lang="en-US" sz="1500" dirty="0">
                <a:solidFill>
                  <a:srgbClr val="0000FF"/>
                </a:solidFill>
                <a:latin typeface="Arial" panose="020B0604020202020204" pitchFamily="34" charset="0"/>
                <a:cs typeface="Arial" panose="020B0604020202020204" pitchFamily="34" charset="0"/>
              </a:rPr>
              <a:t>        #pragma </a:t>
            </a:r>
            <a:r>
              <a:rPr lang="en-US" sz="1500" dirty="0" err="1">
                <a:solidFill>
                  <a:srgbClr val="0000FF"/>
                </a:solidFill>
                <a:latin typeface="Arial" panose="020B0604020202020204" pitchFamily="34" charset="0"/>
                <a:cs typeface="Arial" panose="020B0604020202020204" pitchFamily="34" charset="0"/>
              </a:rPr>
              <a:t>omp</a:t>
            </a:r>
            <a:r>
              <a:rPr lang="en-US" sz="1500" dirty="0">
                <a:solidFill>
                  <a:srgbClr val="0000FF"/>
                </a:solidFill>
                <a:latin typeface="Arial" panose="020B0604020202020204" pitchFamily="34" charset="0"/>
                <a:cs typeface="Arial" panose="020B0604020202020204" pitchFamily="34" charset="0"/>
              </a:rPr>
              <a:t> task depend</a:t>
            </a:r>
            <a:r>
              <a:rPr lang="en-US" sz="1500" dirty="0">
                <a:latin typeface="Arial" panose="020B0604020202020204" pitchFamily="34" charset="0"/>
                <a:cs typeface="Arial" panose="020B0604020202020204" pitchFamily="34" charset="0"/>
              </a:rPr>
              <a:t>(</a:t>
            </a:r>
            <a:r>
              <a:rPr lang="en-US" sz="1500" dirty="0">
                <a:solidFill>
                  <a:srgbClr val="0000FF"/>
                </a:solidFill>
                <a:latin typeface="Arial" panose="020B0604020202020204" pitchFamily="34" charset="0"/>
                <a:cs typeface="Arial" panose="020B0604020202020204" pitchFamily="34" charset="0"/>
              </a:rPr>
              <a:t>in</a:t>
            </a:r>
            <a:r>
              <a:rPr lang="en-US" sz="1500" dirty="0">
                <a:latin typeface="Arial" panose="020B0604020202020204" pitchFamily="34" charset="0"/>
                <a:cs typeface="Arial" panose="020B0604020202020204" pitchFamily="34" charset="0"/>
              </a:rPr>
              <a:t>: B_D, C_D) </a:t>
            </a:r>
          </a:p>
          <a:p>
            <a:r>
              <a:rPr lang="en-US" sz="1500" dirty="0">
                <a:latin typeface="Arial" panose="020B0604020202020204" pitchFamily="34" charset="0"/>
                <a:cs typeface="Arial" panose="020B0604020202020204" pitchFamily="34" charset="0"/>
              </a:rPr>
              <a:t>        {  </a:t>
            </a:r>
          </a:p>
          <a:p>
            <a:r>
              <a:rPr lang="en-US" sz="1500" dirty="0">
                <a:latin typeface="Arial" panose="020B0604020202020204" pitchFamily="34" charset="0"/>
                <a:cs typeface="Arial" panose="020B0604020202020204" pitchFamily="34" charset="0"/>
              </a:rPr>
              <a:t>            s t d : : c o u t &lt;&lt; </a:t>
            </a:r>
            <a:r>
              <a:rPr lang="en-US" sz="1500" dirty="0">
                <a:solidFill>
                  <a:srgbClr val="FF0000"/>
                </a:solidFill>
                <a:latin typeface="Arial" panose="020B0604020202020204" pitchFamily="34" charset="0"/>
                <a:cs typeface="Arial" panose="020B0604020202020204" pitchFamily="34" charset="0"/>
              </a:rPr>
              <a:t>”</a:t>
            </a:r>
            <a:r>
              <a:rPr lang="en-US" sz="1500" dirty="0" err="1">
                <a:solidFill>
                  <a:srgbClr val="FF0000"/>
                </a:solidFill>
                <a:latin typeface="Arial" panose="020B0604020202020204" pitchFamily="34" charset="0"/>
                <a:cs typeface="Arial" panose="020B0604020202020204" pitchFamily="34" charset="0"/>
              </a:rPr>
              <a:t>TaskD</a:t>
            </a:r>
            <a:r>
              <a:rPr lang="en-US" sz="1500" dirty="0">
                <a:solidFill>
                  <a:srgbClr val="FF0000"/>
                </a:solidFill>
                <a:latin typeface="Arial" panose="020B0604020202020204" pitchFamily="34" charset="0"/>
                <a:cs typeface="Arial" panose="020B0604020202020204" pitchFamily="34" charset="0"/>
              </a:rPr>
              <a:t>\n” </a:t>
            </a:r>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        }</a:t>
            </a:r>
          </a:p>
          <a:p>
            <a:r>
              <a:rPr lang="en-US" sz="1500" dirty="0">
                <a:latin typeface="Arial" panose="020B0604020202020204" pitchFamily="34" charset="0"/>
                <a:cs typeface="Arial" panose="020B0604020202020204" pitchFamily="34" charset="0"/>
              </a:rPr>
              <a:t>    }</a:t>
            </a:r>
          </a:p>
          <a:p>
            <a:r>
              <a:rPr lang="en-US" sz="1500" dirty="0">
                <a:latin typeface="Arial" panose="020B0604020202020204" pitchFamily="34" charset="0"/>
                <a:cs typeface="Arial" panose="020B0604020202020204" pitchFamily="34" charset="0"/>
              </a:rPr>
              <a:t>    return 0;</a:t>
            </a:r>
          </a:p>
          <a:p>
            <a:r>
              <a:rPr lang="en-US" sz="1500" dirty="0">
                <a:latin typeface="Arial" panose="020B0604020202020204" pitchFamily="34" charset="0"/>
                <a:cs typeface="Arial" panose="020B0604020202020204" pitchFamily="34" charset="0"/>
              </a:rPr>
              <a:t>}</a:t>
            </a:r>
          </a:p>
        </p:txBody>
      </p:sp>
      <p:sp>
        <p:nvSpPr>
          <p:cNvPr id="7" name="TextBox 6">
            <a:extLst>
              <a:ext uri="{FF2B5EF4-FFF2-40B4-BE49-F238E27FC236}">
                <a16:creationId xmlns:a16="http://schemas.microsoft.com/office/drawing/2014/main" id="{7A068E77-9009-3E4E-AA40-AA62E17C600C}"/>
              </a:ext>
            </a:extLst>
          </p:cNvPr>
          <p:cNvSpPr txBox="1"/>
          <p:nvPr/>
        </p:nvSpPr>
        <p:spPr>
          <a:xfrm>
            <a:off x="5689600" y="2318126"/>
            <a:ext cx="2825750" cy="400110"/>
          </a:xfrm>
          <a:prstGeom prst="rect">
            <a:avLst/>
          </a:prstGeom>
          <a:noFill/>
          <a:ln w="38100">
            <a:solidFill>
              <a:srgbClr val="FF0000"/>
            </a:solidFill>
          </a:ln>
        </p:spPr>
        <p:txBody>
          <a:bodyPr wrap="square" rtlCol="0">
            <a:spAutoFit/>
          </a:bodyPr>
          <a:lstStyle/>
          <a:p>
            <a:pPr algn="r"/>
            <a:r>
              <a:rPr lang="en-US" sz="2000" i="1" dirty="0"/>
              <a:t>Task dependency clauses</a:t>
            </a:r>
          </a:p>
        </p:txBody>
      </p:sp>
      <p:cxnSp>
        <p:nvCxnSpPr>
          <p:cNvPr id="9" name="Straight Arrow Connector 8">
            <a:extLst>
              <a:ext uri="{FF2B5EF4-FFF2-40B4-BE49-F238E27FC236}">
                <a16:creationId xmlns:a16="http://schemas.microsoft.com/office/drawing/2014/main" id="{B226DF7C-2007-AB45-A2A6-B5254E311898}"/>
              </a:ext>
            </a:extLst>
          </p:cNvPr>
          <p:cNvCxnSpPr>
            <a:cxnSpLocks/>
            <a:stCxn id="7" idx="1"/>
          </p:cNvCxnSpPr>
          <p:nvPr/>
        </p:nvCxnSpPr>
        <p:spPr>
          <a:xfrm flipH="1">
            <a:off x="4810539" y="2518181"/>
            <a:ext cx="879061" cy="0"/>
          </a:xfrm>
          <a:prstGeom prst="straightConnector1">
            <a:avLst/>
          </a:prstGeom>
          <a:ln w="28575"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B4C5C51-430E-B14A-9CB7-775D19F78CEA}"/>
              </a:ext>
            </a:extLst>
          </p:cNvPr>
          <p:cNvSpPr txBox="1"/>
          <p:nvPr/>
        </p:nvSpPr>
        <p:spPr>
          <a:xfrm>
            <a:off x="5711285" y="3213049"/>
            <a:ext cx="2825750" cy="400110"/>
          </a:xfrm>
          <a:prstGeom prst="rect">
            <a:avLst/>
          </a:prstGeom>
          <a:noFill/>
          <a:ln w="38100">
            <a:solidFill>
              <a:srgbClr val="FF0000"/>
            </a:solidFill>
          </a:ln>
        </p:spPr>
        <p:txBody>
          <a:bodyPr wrap="square" rtlCol="0">
            <a:spAutoFit/>
          </a:bodyPr>
          <a:lstStyle/>
          <a:p>
            <a:pPr algn="r"/>
            <a:r>
              <a:rPr lang="en-US" sz="2000" i="1" dirty="0"/>
              <a:t>Task dependency clauses</a:t>
            </a:r>
          </a:p>
        </p:txBody>
      </p:sp>
      <p:cxnSp>
        <p:nvCxnSpPr>
          <p:cNvPr id="15" name="Straight Arrow Connector 14">
            <a:extLst>
              <a:ext uri="{FF2B5EF4-FFF2-40B4-BE49-F238E27FC236}">
                <a16:creationId xmlns:a16="http://schemas.microsoft.com/office/drawing/2014/main" id="{88743D43-CDC1-3B48-AE8E-4A5694AE1D5A}"/>
              </a:ext>
            </a:extLst>
          </p:cNvPr>
          <p:cNvCxnSpPr>
            <a:cxnSpLocks/>
            <a:stCxn id="14" idx="1"/>
          </p:cNvCxnSpPr>
          <p:nvPr/>
        </p:nvCxnSpPr>
        <p:spPr>
          <a:xfrm flipH="1">
            <a:off x="5042452" y="3413104"/>
            <a:ext cx="668833" cy="0"/>
          </a:xfrm>
          <a:prstGeom prst="straightConnector1">
            <a:avLst/>
          </a:prstGeom>
          <a:ln w="28575"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A216709-1B8D-574F-9B57-26B1D027C937}"/>
              </a:ext>
            </a:extLst>
          </p:cNvPr>
          <p:cNvSpPr txBox="1"/>
          <p:nvPr/>
        </p:nvSpPr>
        <p:spPr>
          <a:xfrm>
            <a:off x="5711285" y="4131637"/>
            <a:ext cx="2825750" cy="400110"/>
          </a:xfrm>
          <a:prstGeom prst="rect">
            <a:avLst/>
          </a:prstGeom>
          <a:noFill/>
          <a:ln w="38100">
            <a:solidFill>
              <a:srgbClr val="FF0000"/>
            </a:solidFill>
          </a:ln>
        </p:spPr>
        <p:txBody>
          <a:bodyPr wrap="square" rtlCol="0">
            <a:spAutoFit/>
          </a:bodyPr>
          <a:lstStyle/>
          <a:p>
            <a:pPr algn="r"/>
            <a:r>
              <a:rPr lang="en-US" sz="2000" i="1" dirty="0"/>
              <a:t>Task dependency clauses</a:t>
            </a:r>
          </a:p>
        </p:txBody>
      </p:sp>
      <p:cxnSp>
        <p:nvCxnSpPr>
          <p:cNvPr id="17" name="Straight Arrow Connector 16">
            <a:extLst>
              <a:ext uri="{FF2B5EF4-FFF2-40B4-BE49-F238E27FC236}">
                <a16:creationId xmlns:a16="http://schemas.microsoft.com/office/drawing/2014/main" id="{BC1CB286-7800-4947-A515-59D2B05149D7}"/>
              </a:ext>
            </a:extLst>
          </p:cNvPr>
          <p:cNvCxnSpPr>
            <a:cxnSpLocks/>
            <a:stCxn id="16" idx="1"/>
          </p:cNvCxnSpPr>
          <p:nvPr/>
        </p:nvCxnSpPr>
        <p:spPr>
          <a:xfrm flipH="1">
            <a:off x="5042452" y="4331692"/>
            <a:ext cx="668833" cy="0"/>
          </a:xfrm>
          <a:prstGeom prst="straightConnector1">
            <a:avLst/>
          </a:prstGeom>
          <a:ln w="28575"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91A29D6-0AB9-E44D-B326-77103050EB88}"/>
              </a:ext>
            </a:extLst>
          </p:cNvPr>
          <p:cNvSpPr txBox="1"/>
          <p:nvPr/>
        </p:nvSpPr>
        <p:spPr>
          <a:xfrm>
            <a:off x="5689600" y="5061791"/>
            <a:ext cx="2825750" cy="400110"/>
          </a:xfrm>
          <a:prstGeom prst="rect">
            <a:avLst/>
          </a:prstGeom>
          <a:noFill/>
          <a:ln w="38100">
            <a:solidFill>
              <a:srgbClr val="FF0000"/>
            </a:solidFill>
          </a:ln>
        </p:spPr>
        <p:txBody>
          <a:bodyPr wrap="square" rtlCol="0">
            <a:spAutoFit/>
          </a:bodyPr>
          <a:lstStyle/>
          <a:p>
            <a:pPr algn="r"/>
            <a:r>
              <a:rPr lang="en-US" sz="2000" i="1" dirty="0"/>
              <a:t>Task dependency clauses</a:t>
            </a:r>
          </a:p>
        </p:txBody>
      </p:sp>
      <p:cxnSp>
        <p:nvCxnSpPr>
          <p:cNvPr id="23" name="Straight Arrow Connector 22">
            <a:extLst>
              <a:ext uri="{FF2B5EF4-FFF2-40B4-BE49-F238E27FC236}">
                <a16:creationId xmlns:a16="http://schemas.microsoft.com/office/drawing/2014/main" id="{C72E2820-9081-404B-8C4D-65C3D897B23A}"/>
              </a:ext>
            </a:extLst>
          </p:cNvPr>
          <p:cNvCxnSpPr>
            <a:cxnSpLocks/>
            <a:stCxn id="22" idx="1"/>
          </p:cNvCxnSpPr>
          <p:nvPr/>
        </p:nvCxnSpPr>
        <p:spPr>
          <a:xfrm flipH="1">
            <a:off x="4704522" y="5261846"/>
            <a:ext cx="985078" cy="0"/>
          </a:xfrm>
          <a:prstGeom prst="straightConnector1">
            <a:avLst/>
          </a:prstGeom>
          <a:ln w="28575"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8983818F-FF14-7A4D-AB8F-E7E0E016D94D}"/>
              </a:ext>
            </a:extLst>
          </p:cNvPr>
          <p:cNvSpPr txBox="1"/>
          <p:nvPr/>
        </p:nvSpPr>
        <p:spPr>
          <a:xfrm>
            <a:off x="3338286" y="5644242"/>
            <a:ext cx="5341258" cy="969496"/>
          </a:xfrm>
          <a:prstGeom prst="rect">
            <a:avLst/>
          </a:prstGeom>
          <a:noFill/>
        </p:spPr>
        <p:txBody>
          <a:bodyPr wrap="square" rtlCol="0">
            <a:spAutoFit/>
          </a:bodyPr>
          <a:lstStyle/>
          <a:p>
            <a:pPr algn="r"/>
            <a:r>
              <a:rPr lang="en-US" sz="1900" i="1" dirty="0"/>
              <a:t>OpenMP task clauses are </a:t>
            </a:r>
            <a:r>
              <a:rPr lang="en-US" sz="1900" i="1" dirty="0">
                <a:solidFill>
                  <a:srgbClr val="FF0000"/>
                </a:solidFill>
              </a:rPr>
              <a:t>static</a:t>
            </a:r>
            <a:r>
              <a:rPr lang="en-US" sz="1900" i="1" dirty="0"/>
              <a:t> and </a:t>
            </a:r>
            <a:r>
              <a:rPr lang="en-US" sz="1900" i="1" dirty="0">
                <a:solidFill>
                  <a:srgbClr val="FF0000"/>
                </a:solidFill>
              </a:rPr>
              <a:t>explicit</a:t>
            </a:r>
            <a:r>
              <a:rPr lang="en-US" sz="1900" i="1" dirty="0"/>
              <a:t>; Programmers are responsible a </a:t>
            </a:r>
            <a:r>
              <a:rPr lang="en-US" sz="1900" i="1" dirty="0">
                <a:solidFill>
                  <a:srgbClr val="FF0000"/>
                </a:solidFill>
              </a:rPr>
              <a:t>proper order of writing tasks</a:t>
            </a:r>
            <a:r>
              <a:rPr lang="en-US" sz="1900" i="1" dirty="0"/>
              <a:t> consistent with sequential execution</a:t>
            </a:r>
          </a:p>
        </p:txBody>
      </p:sp>
    </p:spTree>
    <p:extLst>
      <p:ext uri="{BB962C8B-B14F-4D97-AF65-F5344CB8AC3E}">
        <p14:creationId xmlns:p14="http://schemas.microsoft.com/office/powerpoint/2010/main" val="998969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73AC5-178D-A945-8F8F-A27ECE70EC5A}"/>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427909B6-7D1E-714E-AC6C-F61C0816195F}"/>
              </a:ext>
            </a:extLst>
          </p:cNvPr>
          <p:cNvSpPr>
            <a:spLocks noGrp="1"/>
          </p:cNvSpPr>
          <p:nvPr>
            <p:ph type="title"/>
          </p:nvPr>
        </p:nvSpPr>
        <p:spPr/>
        <p:txBody>
          <a:bodyPr>
            <a:noAutofit/>
          </a:bodyPr>
          <a:lstStyle/>
          <a:p>
            <a:r>
              <a:rPr lang="en-US" dirty="0"/>
              <a:t>Hello-World in Intel’s TBB Library</a:t>
            </a:r>
          </a:p>
        </p:txBody>
      </p:sp>
      <p:sp>
        <p:nvSpPr>
          <p:cNvPr id="6" name="Rectangle 5">
            <a:extLst>
              <a:ext uri="{FF2B5EF4-FFF2-40B4-BE49-F238E27FC236}">
                <a16:creationId xmlns:a16="http://schemas.microsoft.com/office/drawing/2014/main" id="{3440980D-775D-AA4D-9780-1E9C38C4889D}"/>
              </a:ext>
            </a:extLst>
          </p:cNvPr>
          <p:cNvSpPr/>
          <p:nvPr/>
        </p:nvSpPr>
        <p:spPr>
          <a:xfrm>
            <a:off x="628650" y="1299219"/>
            <a:ext cx="7412264" cy="5293757"/>
          </a:xfrm>
          <a:prstGeom prst="rect">
            <a:avLst/>
          </a:prstGeom>
        </p:spPr>
        <p:txBody>
          <a:bodyPr wrap="square">
            <a:spAutoFit/>
          </a:bodyPr>
          <a:lstStyle/>
          <a:p>
            <a:r>
              <a:rPr lang="en-US" sz="1300" dirty="0">
                <a:solidFill>
                  <a:srgbClr val="990055"/>
                </a:solidFill>
                <a:latin typeface="Arial" panose="020B0604020202020204" pitchFamily="34" charset="0"/>
                <a:cs typeface="Arial" panose="020B0604020202020204" pitchFamily="34" charset="0"/>
              </a:rPr>
              <a:t>#</a:t>
            </a:r>
            <a:r>
              <a:rPr lang="en-US" sz="1300" dirty="0">
                <a:solidFill>
                  <a:srgbClr val="0077AA"/>
                </a:solidFill>
                <a:latin typeface="Arial" panose="020B0604020202020204" pitchFamily="34" charset="0"/>
                <a:cs typeface="Arial" panose="020B0604020202020204" pitchFamily="34" charset="0"/>
              </a:rPr>
              <a:t>include</a:t>
            </a:r>
            <a:r>
              <a:rPr lang="en-US" sz="1300" dirty="0">
                <a:solidFill>
                  <a:srgbClr val="990055"/>
                </a:solidFill>
                <a:latin typeface="Arial" panose="020B0604020202020204" pitchFamily="34" charset="0"/>
                <a:cs typeface="Arial" panose="020B0604020202020204" pitchFamily="34" charset="0"/>
              </a:rPr>
              <a:t> </a:t>
            </a:r>
            <a:r>
              <a:rPr lang="en-US" sz="1300" dirty="0">
                <a:solidFill>
                  <a:srgbClr val="669900"/>
                </a:solidFill>
                <a:latin typeface="Arial" panose="020B0604020202020204" pitchFamily="34" charset="0"/>
                <a:cs typeface="Arial" panose="020B0604020202020204" pitchFamily="34" charset="0"/>
              </a:rPr>
              <a:t>&lt;</a:t>
            </a:r>
            <a:r>
              <a:rPr lang="en-US" sz="1300" dirty="0" err="1">
                <a:solidFill>
                  <a:srgbClr val="669900"/>
                </a:solidFill>
                <a:latin typeface="Arial" panose="020B0604020202020204" pitchFamily="34" charset="0"/>
                <a:cs typeface="Arial" panose="020B0604020202020204" pitchFamily="34" charset="0"/>
              </a:rPr>
              <a:t>tbb.h</a:t>
            </a:r>
            <a:r>
              <a:rPr lang="en-US" sz="1300" dirty="0">
                <a:solidFill>
                  <a:srgbClr val="669900"/>
                </a:solidFill>
                <a:latin typeface="Arial" panose="020B0604020202020204" pitchFamily="34" charset="0"/>
                <a:cs typeface="Arial" panose="020B0604020202020204" pitchFamily="34" charset="0"/>
              </a:rPr>
              <a:t>&gt;  // Intel’s TBB is a general-purpose parallel programming library in C++</a:t>
            </a:r>
            <a:endParaRPr lang="en-US" sz="1300" dirty="0">
              <a:latin typeface="Arial" panose="020B0604020202020204" pitchFamily="34" charset="0"/>
              <a:cs typeface="Arial" panose="020B0604020202020204" pitchFamily="34" charset="0"/>
            </a:endParaRPr>
          </a:p>
          <a:p>
            <a:r>
              <a:rPr lang="en-US" sz="1300" dirty="0">
                <a:solidFill>
                  <a:srgbClr val="0077AA"/>
                </a:solidFill>
                <a:latin typeface="Arial" panose="020B0604020202020204" pitchFamily="34" charset="0"/>
                <a:cs typeface="Arial" panose="020B0604020202020204" pitchFamily="34" charset="0"/>
              </a:rPr>
              <a:t>int</a:t>
            </a:r>
            <a:r>
              <a:rPr lang="en-US" sz="1300" dirty="0">
                <a:latin typeface="Arial" panose="020B0604020202020204" pitchFamily="34" charset="0"/>
                <a:cs typeface="Arial" panose="020B0604020202020204" pitchFamily="34" charset="0"/>
              </a:rPr>
              <a:t> </a:t>
            </a:r>
            <a:r>
              <a:rPr lang="en-US" sz="1300" dirty="0">
                <a:solidFill>
                  <a:srgbClr val="DD4A68"/>
                </a:solidFill>
                <a:latin typeface="Arial" panose="020B0604020202020204" pitchFamily="34" charset="0"/>
                <a:cs typeface="Arial" panose="020B0604020202020204" pitchFamily="34" charset="0"/>
              </a:rPr>
              <a:t>main</a:t>
            </a:r>
            <a:r>
              <a:rPr lang="en-US" sz="1300" dirty="0">
                <a:latin typeface="Arial" panose="020B0604020202020204" pitchFamily="34" charset="0"/>
                <a:cs typeface="Arial" panose="020B0604020202020204" pitchFamily="34" charset="0"/>
              </a:rPr>
              <a:t>(){ </a:t>
            </a:r>
            <a:endParaRPr lang="en-US" sz="1300" dirty="0">
              <a:solidFill>
                <a:srgbClr val="0000FF"/>
              </a:solidFill>
              <a:latin typeface="Arial" panose="020B0604020202020204" pitchFamily="34" charset="0"/>
              <a:cs typeface="Arial" panose="020B0604020202020204" pitchFamily="34" charset="0"/>
            </a:endParaRPr>
          </a:p>
          <a:p>
            <a:r>
              <a:rPr lang="en-US" sz="1300" dirty="0">
                <a:solidFill>
                  <a:srgbClr val="0000FF"/>
                </a:solidFill>
                <a:latin typeface="Arial" panose="020B0604020202020204" pitchFamily="34" charset="0"/>
                <a:cs typeface="Arial" panose="020B0604020202020204" pitchFamily="34" charset="0"/>
              </a:rPr>
              <a:t>    using namespace </a:t>
            </a:r>
            <a:r>
              <a:rPr lang="en-US" sz="1300" dirty="0" err="1">
                <a:latin typeface="Arial" panose="020B0604020202020204" pitchFamily="34" charset="0"/>
                <a:cs typeface="Arial" panose="020B0604020202020204" pitchFamily="34" charset="0"/>
              </a:rPr>
              <a:t>tbb</a:t>
            </a:r>
            <a:r>
              <a:rPr lang="en-US" sz="1300" dirty="0">
                <a:solidFill>
                  <a:srgbClr val="0000FF"/>
                </a:solidFill>
                <a:latin typeface="Arial" panose="020B0604020202020204" pitchFamily="34" charset="0"/>
                <a:cs typeface="Arial" panose="020B0604020202020204" pitchFamily="34" charset="0"/>
              </a:rPr>
              <a:t>;</a:t>
            </a:r>
          </a:p>
          <a:p>
            <a:r>
              <a:rPr lang="en-US" sz="1300" dirty="0">
                <a:latin typeface="Arial" panose="020B0604020202020204" pitchFamily="34" charset="0"/>
                <a:cs typeface="Arial" panose="020B0604020202020204" pitchFamily="34" charset="0"/>
              </a:rPr>
              <a:t>    </a:t>
            </a:r>
            <a:r>
              <a:rPr lang="en-US" sz="1300" dirty="0">
                <a:solidFill>
                  <a:srgbClr val="0432FF"/>
                </a:solidFill>
                <a:latin typeface="Arial" panose="020B0604020202020204" pitchFamily="34" charset="0"/>
                <a:cs typeface="Arial" panose="020B0604020202020204" pitchFamily="34" charset="0"/>
              </a:rPr>
              <a:t>using namespace </a:t>
            </a:r>
            <a:r>
              <a:rPr lang="en-US" sz="1300" dirty="0" err="1">
                <a:latin typeface="Arial" panose="020B0604020202020204" pitchFamily="34" charset="0"/>
                <a:cs typeface="Arial" panose="020B0604020202020204" pitchFamily="34" charset="0"/>
              </a:rPr>
              <a:t>tbb:flow</a:t>
            </a:r>
            <a:r>
              <a:rPr lang="en-US" sz="1300" dirty="0">
                <a:latin typeface="Arial" panose="020B0604020202020204" pitchFamily="34" charset="0"/>
                <a:cs typeface="Arial" panose="020B0604020202020204" pitchFamily="34" charset="0"/>
              </a:rPr>
              <a:t>;</a:t>
            </a:r>
          </a:p>
          <a:p>
            <a:r>
              <a:rPr lang="en-US" sz="1300" dirty="0">
                <a:solidFill>
                  <a:srgbClr val="0000FF"/>
                </a:solidFill>
                <a:latin typeface="Arial" panose="020B0604020202020204" pitchFamily="34" charset="0"/>
                <a:cs typeface="Arial" panose="020B0604020202020204" pitchFamily="34" charset="0"/>
              </a:rPr>
              <a:t>    </a:t>
            </a:r>
            <a:r>
              <a:rPr lang="en-US" sz="1300" dirty="0">
                <a:latin typeface="Arial" panose="020B0604020202020204" pitchFamily="34" charset="0"/>
                <a:cs typeface="Arial" panose="020B0604020202020204" pitchFamily="34" charset="0"/>
              </a:rPr>
              <a:t>int n = </a:t>
            </a:r>
            <a:r>
              <a:rPr lang="en-US" sz="1300" dirty="0" err="1">
                <a:latin typeface="Arial" panose="020B0604020202020204" pitchFamily="34" charset="0"/>
                <a:cs typeface="Arial" panose="020B0604020202020204" pitchFamily="34" charset="0"/>
              </a:rPr>
              <a:t>task_scheduler</a:t>
            </a:r>
            <a:r>
              <a:rPr lang="en-US" sz="1300" dirty="0">
                <a:latin typeface="Arial" panose="020B0604020202020204" pitchFamily="34" charset="0"/>
                <a:cs typeface="Arial" panose="020B0604020202020204" pitchFamily="34" charset="0"/>
              </a:rPr>
              <a:t> </a:t>
            </a:r>
            <a:r>
              <a:rPr lang="en-US" sz="1300" dirty="0" err="1">
                <a:latin typeface="Arial" panose="020B0604020202020204" pitchFamily="34" charset="0"/>
                <a:cs typeface="Arial" panose="020B0604020202020204" pitchFamily="34" charset="0"/>
              </a:rPr>
              <a:t>init</a:t>
            </a:r>
            <a:r>
              <a:rPr lang="en-US" sz="1300" dirty="0">
                <a:latin typeface="Arial" panose="020B0604020202020204" pitchFamily="34" charset="0"/>
                <a:cs typeface="Arial" panose="020B0604020202020204" pitchFamily="34" charset="0"/>
              </a:rPr>
              <a:t>::</a:t>
            </a:r>
            <a:r>
              <a:rPr lang="en-US" sz="1300" dirty="0" err="1">
                <a:solidFill>
                  <a:srgbClr val="C00000"/>
                </a:solidFill>
                <a:latin typeface="Arial" panose="020B0604020202020204" pitchFamily="34" charset="0"/>
                <a:cs typeface="Arial" panose="020B0604020202020204" pitchFamily="34" charset="0"/>
              </a:rPr>
              <a:t>default_num_threads</a:t>
            </a:r>
            <a:r>
              <a:rPr lang="en-US" sz="1300" dirty="0">
                <a:solidFill>
                  <a:srgbClr val="C00000"/>
                </a:solidFill>
                <a:latin typeface="Arial" panose="020B0604020202020204" pitchFamily="34" charset="0"/>
                <a:cs typeface="Arial" panose="020B0604020202020204" pitchFamily="34" charset="0"/>
              </a:rPr>
              <a:t> </a:t>
            </a:r>
            <a:r>
              <a:rPr lang="en-US" sz="1300" dirty="0">
                <a:latin typeface="Arial" panose="020B0604020202020204" pitchFamily="34" charset="0"/>
                <a:cs typeface="Arial" panose="020B0604020202020204" pitchFamily="34" charset="0"/>
              </a:rPr>
              <a:t>() ; </a:t>
            </a:r>
          </a:p>
          <a:p>
            <a:r>
              <a:rPr lang="en-US" sz="1300" dirty="0">
                <a:latin typeface="Arial" panose="020B0604020202020204" pitchFamily="34" charset="0"/>
                <a:cs typeface="Arial" panose="020B0604020202020204" pitchFamily="34" charset="0"/>
              </a:rPr>
              <a:t>    task </a:t>
            </a:r>
            <a:r>
              <a:rPr lang="en-US" sz="1300" dirty="0" err="1">
                <a:latin typeface="Arial" panose="020B0604020202020204" pitchFamily="34" charset="0"/>
                <a:cs typeface="Arial" panose="020B0604020202020204" pitchFamily="34" charset="0"/>
              </a:rPr>
              <a:t>scheduler_init</a:t>
            </a:r>
            <a:r>
              <a:rPr lang="en-US" sz="1300" dirty="0">
                <a:latin typeface="Arial" panose="020B0604020202020204" pitchFamily="34" charset="0"/>
                <a:cs typeface="Arial" panose="020B0604020202020204" pitchFamily="34" charset="0"/>
              </a:rPr>
              <a:t> </a:t>
            </a:r>
            <a:r>
              <a:rPr lang="en-US" sz="1300" dirty="0" err="1">
                <a:latin typeface="Arial" panose="020B0604020202020204" pitchFamily="34" charset="0"/>
                <a:cs typeface="Arial" panose="020B0604020202020204" pitchFamily="34" charset="0"/>
              </a:rPr>
              <a:t>init</a:t>
            </a:r>
            <a:r>
              <a:rPr lang="en-US" sz="1300" dirty="0">
                <a:latin typeface="Arial" panose="020B0604020202020204" pitchFamily="34" charset="0"/>
                <a:cs typeface="Arial" panose="020B0604020202020204" pitchFamily="34" charset="0"/>
              </a:rPr>
              <a:t>(n); </a:t>
            </a:r>
          </a:p>
          <a:p>
            <a:r>
              <a:rPr lang="en-US" sz="1300" dirty="0">
                <a:latin typeface="Arial" panose="020B0604020202020204" pitchFamily="34" charset="0"/>
                <a:cs typeface="Arial" panose="020B0604020202020204" pitchFamily="34" charset="0"/>
              </a:rPr>
              <a:t>    graph g;</a:t>
            </a:r>
          </a:p>
          <a:p>
            <a:pPr lvl="0" defTabSz="914400" eaLnBrk="0" fontAlgn="base" hangingPunct="0">
              <a:spcBef>
                <a:spcPct val="0"/>
              </a:spcBef>
              <a:spcAft>
                <a:spcPct val="0"/>
              </a:spcAft>
            </a:pPr>
            <a:r>
              <a:rPr lang="en-US" sz="1300" dirty="0">
                <a:latin typeface="Arial" panose="020B0604020202020204" pitchFamily="34" charset="0"/>
                <a:cs typeface="Arial" panose="020B0604020202020204" pitchFamily="34" charset="0"/>
              </a:rPr>
              <a:t>    </a:t>
            </a:r>
            <a:r>
              <a:rPr lang="en-US" altLang="en-US" sz="1300" dirty="0" err="1">
                <a:latin typeface="Arial" panose="020B0604020202020204" pitchFamily="34" charset="0"/>
                <a:ea typeface="NimbusRomNo9L"/>
                <a:cs typeface="Arial" panose="020B0604020202020204" pitchFamily="34" charset="0"/>
              </a:rPr>
              <a:t>continue_node</a:t>
            </a:r>
            <a:r>
              <a:rPr lang="en-US" altLang="en-US" sz="1300" dirty="0">
                <a:latin typeface="Arial" panose="020B0604020202020204" pitchFamily="34" charset="0"/>
                <a:ea typeface="CMMI8"/>
                <a:cs typeface="Arial" panose="020B0604020202020204" pitchFamily="34" charset="0"/>
              </a:rPr>
              <a:t>&lt;</a:t>
            </a:r>
            <a:r>
              <a:rPr lang="en-US" altLang="en-US" sz="1300" dirty="0" err="1">
                <a:solidFill>
                  <a:srgbClr val="0432FF"/>
                </a:solidFill>
                <a:latin typeface="Arial" panose="020B0604020202020204" pitchFamily="34" charset="0"/>
                <a:ea typeface="NimbusRomNo9L"/>
                <a:cs typeface="Arial" panose="020B0604020202020204" pitchFamily="34" charset="0"/>
              </a:rPr>
              <a:t>continue_msg</a:t>
            </a:r>
            <a:r>
              <a:rPr lang="en-US" altLang="en-US" sz="1300" dirty="0">
                <a:latin typeface="Arial" panose="020B0604020202020204" pitchFamily="34" charset="0"/>
                <a:ea typeface="CMMI8"/>
                <a:cs typeface="Arial" panose="020B0604020202020204" pitchFamily="34" charset="0"/>
              </a:rPr>
              <a:t>&gt; A</a:t>
            </a:r>
            <a:r>
              <a:rPr lang="en-US" altLang="en-US" sz="1300" dirty="0">
                <a:latin typeface="Arial" panose="020B0604020202020204" pitchFamily="34" charset="0"/>
                <a:ea typeface="NimbusRomNo9L"/>
                <a:cs typeface="Arial" panose="020B0604020202020204" pitchFamily="34" charset="0"/>
              </a:rPr>
              <a:t>(g, [] (</a:t>
            </a:r>
            <a:r>
              <a:rPr lang="en-US" altLang="en-US" sz="1300" dirty="0">
                <a:solidFill>
                  <a:srgbClr val="0000FF"/>
                </a:solidFill>
                <a:latin typeface="Arial" panose="020B0604020202020204" pitchFamily="34" charset="0"/>
                <a:ea typeface="NimbusRomNo9L"/>
                <a:cs typeface="Arial" panose="020B0604020202020204" pitchFamily="34" charset="0"/>
              </a:rPr>
              <a:t>const </a:t>
            </a:r>
            <a:r>
              <a:rPr lang="en-US" altLang="en-US" sz="1300" dirty="0">
                <a:latin typeface="Arial" panose="020B0604020202020204" pitchFamily="34" charset="0"/>
                <a:ea typeface="NimbusRomNo9L"/>
                <a:cs typeface="Arial" panose="020B0604020202020204" pitchFamily="34" charset="0"/>
              </a:rPr>
              <a:t>continue msg &amp;) </a:t>
            </a:r>
            <a:r>
              <a:rPr lang="en-US" altLang="en-US" sz="1300" dirty="0">
                <a:latin typeface="Arial" panose="020B0604020202020204" pitchFamily="34" charset="0"/>
                <a:ea typeface="CMSY8"/>
                <a:cs typeface="Arial" panose="020B0604020202020204" pitchFamily="34" charset="0"/>
              </a:rPr>
              <a:t>{ </a:t>
            </a:r>
          </a:p>
          <a:p>
            <a:pPr lvl="0" defTabSz="914400" eaLnBrk="0" fontAlgn="base" hangingPunct="0">
              <a:spcBef>
                <a:spcPct val="0"/>
              </a:spcBef>
              <a:spcAft>
                <a:spcPct val="0"/>
              </a:spcAft>
            </a:pPr>
            <a:r>
              <a:rPr lang="en-US" altLang="en-US" sz="1300" dirty="0">
                <a:latin typeface="Arial" panose="020B0604020202020204" pitchFamily="34" charset="0"/>
                <a:ea typeface="NimbusRomNo9L"/>
                <a:cs typeface="Arial" panose="020B0604020202020204" pitchFamily="34" charset="0"/>
              </a:rPr>
              <a:t>        s t d : : c o u t </a:t>
            </a:r>
            <a:r>
              <a:rPr lang="en-US" altLang="en-US" sz="1300" dirty="0">
                <a:latin typeface="Arial" panose="020B0604020202020204" pitchFamily="34" charset="0"/>
                <a:ea typeface="CMMI8"/>
                <a:cs typeface="Arial" panose="020B0604020202020204" pitchFamily="34" charset="0"/>
              </a:rPr>
              <a:t>&lt;&lt; </a:t>
            </a:r>
            <a:r>
              <a:rPr lang="en-US" altLang="en-US" sz="1300" dirty="0">
                <a:solidFill>
                  <a:srgbClr val="FF0000"/>
                </a:solidFill>
                <a:latin typeface="Arial" panose="020B0604020202020204" pitchFamily="34" charset="0"/>
                <a:ea typeface="NimbusRomNo9L"/>
                <a:cs typeface="Arial" panose="020B0604020202020204" pitchFamily="34" charset="0"/>
              </a:rPr>
              <a:t>“</a:t>
            </a:r>
            <a:r>
              <a:rPr lang="en-US" altLang="en-US" sz="1300" dirty="0" err="1">
                <a:solidFill>
                  <a:srgbClr val="FF0000"/>
                </a:solidFill>
                <a:latin typeface="Arial" panose="020B0604020202020204" pitchFamily="34" charset="0"/>
                <a:ea typeface="NimbusRomNo9L"/>
                <a:cs typeface="Arial" panose="020B0604020202020204" pitchFamily="34" charset="0"/>
              </a:rPr>
              <a:t>TaskA</a:t>
            </a:r>
            <a:r>
              <a:rPr lang="en-US" altLang="en-US" sz="1300" dirty="0">
                <a:solidFill>
                  <a:srgbClr val="FF0000"/>
                </a:solidFill>
                <a:latin typeface="Arial" panose="020B0604020202020204" pitchFamily="34" charset="0"/>
                <a:ea typeface="NimbusRomNo9L"/>
                <a:cs typeface="Arial" panose="020B0604020202020204" pitchFamily="34" charset="0"/>
              </a:rPr>
              <a:t>” </a:t>
            </a:r>
            <a:r>
              <a:rPr lang="en-US" altLang="en-US" sz="1300" dirty="0">
                <a:latin typeface="Arial" panose="020B0604020202020204" pitchFamily="34" charset="0"/>
                <a:ea typeface="NimbusRomNo9L"/>
                <a:cs typeface="Arial" panose="020B0604020202020204" pitchFamily="34" charset="0"/>
              </a:rPr>
              <a:t>; </a:t>
            </a:r>
            <a:endParaRPr lang="en-US" altLang="en-US" sz="1300" dirty="0">
              <a:latin typeface="Arial" panose="020B0604020202020204" pitchFamily="34" charset="0"/>
              <a:cs typeface="Arial" panose="020B0604020202020204" pitchFamily="34" charset="0"/>
            </a:endParaRPr>
          </a:p>
          <a:p>
            <a:pPr lvl="0" defTabSz="914400" eaLnBrk="0" fontAlgn="base" hangingPunct="0">
              <a:spcBef>
                <a:spcPct val="0"/>
              </a:spcBef>
              <a:spcAft>
                <a:spcPct val="0"/>
              </a:spcAft>
            </a:pPr>
            <a:r>
              <a:rPr lang="en-US" altLang="en-US" sz="1300" dirty="0">
                <a:latin typeface="Arial" panose="020B0604020202020204" pitchFamily="34" charset="0"/>
                <a:ea typeface="CMSY8"/>
                <a:cs typeface="Arial" panose="020B0604020202020204" pitchFamily="34" charset="0"/>
              </a:rPr>
              <a:t>    }</a:t>
            </a:r>
            <a:r>
              <a:rPr lang="en-US" altLang="en-US" sz="1300" dirty="0">
                <a:latin typeface="Arial" panose="020B0604020202020204" pitchFamily="34" charset="0"/>
                <a:ea typeface="NimbusRomNo9L"/>
                <a:cs typeface="Arial" panose="020B0604020202020204" pitchFamily="34" charset="0"/>
              </a:rPr>
              <a:t>) ;</a:t>
            </a:r>
          </a:p>
          <a:p>
            <a:pPr lvl="0" defTabSz="914400" eaLnBrk="0" fontAlgn="base" hangingPunct="0">
              <a:spcBef>
                <a:spcPct val="0"/>
              </a:spcBef>
              <a:spcAft>
                <a:spcPct val="0"/>
              </a:spcAft>
            </a:pPr>
            <a:r>
              <a:rPr lang="en-US" sz="1300" dirty="0">
                <a:latin typeface="Arial" panose="020B0604020202020204" pitchFamily="34" charset="0"/>
                <a:cs typeface="Arial" panose="020B0604020202020204" pitchFamily="34" charset="0"/>
              </a:rPr>
              <a:t>    </a:t>
            </a:r>
            <a:r>
              <a:rPr lang="en-US" altLang="en-US" sz="1300" dirty="0" err="1">
                <a:latin typeface="Arial" panose="020B0604020202020204" pitchFamily="34" charset="0"/>
                <a:ea typeface="NimbusRomNo9L"/>
                <a:cs typeface="Arial" panose="020B0604020202020204" pitchFamily="34" charset="0"/>
              </a:rPr>
              <a:t>continue_node</a:t>
            </a:r>
            <a:r>
              <a:rPr lang="en-US" altLang="en-US" sz="1300" dirty="0">
                <a:latin typeface="Arial" panose="020B0604020202020204" pitchFamily="34" charset="0"/>
                <a:ea typeface="CMMI8"/>
                <a:cs typeface="Arial" panose="020B0604020202020204" pitchFamily="34" charset="0"/>
              </a:rPr>
              <a:t>&lt;</a:t>
            </a:r>
            <a:r>
              <a:rPr lang="en-US" altLang="en-US" sz="1300" dirty="0" err="1">
                <a:solidFill>
                  <a:srgbClr val="0432FF"/>
                </a:solidFill>
                <a:latin typeface="Arial" panose="020B0604020202020204" pitchFamily="34" charset="0"/>
                <a:ea typeface="NimbusRomNo9L"/>
                <a:cs typeface="Arial" panose="020B0604020202020204" pitchFamily="34" charset="0"/>
              </a:rPr>
              <a:t>continue_msg</a:t>
            </a:r>
            <a:r>
              <a:rPr lang="en-US" altLang="en-US" sz="1300" dirty="0">
                <a:latin typeface="Arial" panose="020B0604020202020204" pitchFamily="34" charset="0"/>
                <a:ea typeface="CMMI8"/>
                <a:cs typeface="Arial" panose="020B0604020202020204" pitchFamily="34" charset="0"/>
              </a:rPr>
              <a:t>&gt; B</a:t>
            </a:r>
            <a:r>
              <a:rPr lang="en-US" altLang="en-US" sz="1300" dirty="0">
                <a:latin typeface="Arial" panose="020B0604020202020204" pitchFamily="34" charset="0"/>
                <a:ea typeface="NimbusRomNo9L"/>
                <a:cs typeface="Arial" panose="020B0604020202020204" pitchFamily="34" charset="0"/>
              </a:rPr>
              <a:t>(g, [] (</a:t>
            </a:r>
            <a:r>
              <a:rPr lang="en-US" altLang="en-US" sz="1300" dirty="0">
                <a:solidFill>
                  <a:srgbClr val="0000FF"/>
                </a:solidFill>
                <a:latin typeface="Arial" panose="020B0604020202020204" pitchFamily="34" charset="0"/>
                <a:ea typeface="NimbusRomNo9L"/>
                <a:cs typeface="Arial" panose="020B0604020202020204" pitchFamily="34" charset="0"/>
              </a:rPr>
              <a:t>const </a:t>
            </a:r>
            <a:r>
              <a:rPr lang="en-US" altLang="en-US" sz="1300" dirty="0">
                <a:latin typeface="Arial" panose="020B0604020202020204" pitchFamily="34" charset="0"/>
                <a:ea typeface="NimbusRomNo9L"/>
                <a:cs typeface="Arial" panose="020B0604020202020204" pitchFamily="34" charset="0"/>
              </a:rPr>
              <a:t>continue msg &amp;) </a:t>
            </a:r>
            <a:r>
              <a:rPr lang="en-US" altLang="en-US" sz="1300" dirty="0">
                <a:latin typeface="Arial" panose="020B0604020202020204" pitchFamily="34" charset="0"/>
                <a:ea typeface="CMSY8"/>
                <a:cs typeface="Arial" panose="020B0604020202020204" pitchFamily="34" charset="0"/>
              </a:rPr>
              <a:t>{ </a:t>
            </a:r>
          </a:p>
          <a:p>
            <a:pPr lvl="0" defTabSz="914400" eaLnBrk="0" fontAlgn="base" hangingPunct="0">
              <a:spcBef>
                <a:spcPct val="0"/>
              </a:spcBef>
              <a:spcAft>
                <a:spcPct val="0"/>
              </a:spcAft>
            </a:pPr>
            <a:r>
              <a:rPr lang="en-US" altLang="en-US" sz="1300" dirty="0">
                <a:latin typeface="Arial" panose="020B0604020202020204" pitchFamily="34" charset="0"/>
                <a:ea typeface="NimbusRomNo9L"/>
                <a:cs typeface="Arial" panose="020B0604020202020204" pitchFamily="34" charset="0"/>
              </a:rPr>
              <a:t>        s t d : : c o u t </a:t>
            </a:r>
            <a:r>
              <a:rPr lang="en-US" altLang="en-US" sz="1300" dirty="0">
                <a:latin typeface="Arial" panose="020B0604020202020204" pitchFamily="34" charset="0"/>
                <a:ea typeface="CMMI8"/>
                <a:cs typeface="Arial" panose="020B0604020202020204" pitchFamily="34" charset="0"/>
              </a:rPr>
              <a:t>&lt;&lt; </a:t>
            </a:r>
            <a:r>
              <a:rPr lang="en-US" altLang="en-US" sz="1300" dirty="0">
                <a:solidFill>
                  <a:srgbClr val="FF0000"/>
                </a:solidFill>
                <a:latin typeface="Arial" panose="020B0604020202020204" pitchFamily="34" charset="0"/>
                <a:ea typeface="NimbusRomNo9L"/>
                <a:cs typeface="Arial" panose="020B0604020202020204" pitchFamily="34" charset="0"/>
              </a:rPr>
              <a:t>“</a:t>
            </a:r>
            <a:r>
              <a:rPr lang="en-US" altLang="en-US" sz="1300" dirty="0" err="1">
                <a:solidFill>
                  <a:srgbClr val="FF0000"/>
                </a:solidFill>
                <a:latin typeface="Arial" panose="020B0604020202020204" pitchFamily="34" charset="0"/>
                <a:ea typeface="NimbusRomNo9L"/>
                <a:cs typeface="Arial" panose="020B0604020202020204" pitchFamily="34" charset="0"/>
              </a:rPr>
              <a:t>TaskB</a:t>
            </a:r>
            <a:r>
              <a:rPr lang="en-US" altLang="en-US" sz="1300" dirty="0">
                <a:solidFill>
                  <a:srgbClr val="FF0000"/>
                </a:solidFill>
                <a:latin typeface="Arial" panose="020B0604020202020204" pitchFamily="34" charset="0"/>
                <a:ea typeface="NimbusRomNo9L"/>
                <a:cs typeface="Arial" panose="020B0604020202020204" pitchFamily="34" charset="0"/>
              </a:rPr>
              <a:t>” </a:t>
            </a:r>
            <a:r>
              <a:rPr lang="en-US" altLang="en-US" sz="1300" dirty="0">
                <a:latin typeface="Arial" panose="020B0604020202020204" pitchFamily="34" charset="0"/>
                <a:ea typeface="NimbusRomNo9L"/>
                <a:cs typeface="Arial" panose="020B0604020202020204" pitchFamily="34" charset="0"/>
              </a:rPr>
              <a:t>; </a:t>
            </a:r>
            <a:endParaRPr lang="en-US" altLang="en-US" sz="1300" dirty="0">
              <a:latin typeface="Arial" panose="020B0604020202020204" pitchFamily="34" charset="0"/>
              <a:cs typeface="Arial" panose="020B0604020202020204" pitchFamily="34" charset="0"/>
            </a:endParaRPr>
          </a:p>
          <a:p>
            <a:pPr lvl="0" defTabSz="914400" eaLnBrk="0" fontAlgn="base" hangingPunct="0">
              <a:spcBef>
                <a:spcPct val="0"/>
              </a:spcBef>
              <a:spcAft>
                <a:spcPct val="0"/>
              </a:spcAft>
            </a:pPr>
            <a:r>
              <a:rPr lang="en-US" altLang="en-US" sz="1300" dirty="0">
                <a:latin typeface="Arial" panose="020B0604020202020204" pitchFamily="34" charset="0"/>
                <a:ea typeface="CMSY8"/>
                <a:cs typeface="Arial" panose="020B0604020202020204" pitchFamily="34" charset="0"/>
              </a:rPr>
              <a:t>    }</a:t>
            </a:r>
            <a:r>
              <a:rPr lang="en-US" altLang="en-US" sz="1300" dirty="0">
                <a:latin typeface="Arial" panose="020B0604020202020204" pitchFamily="34" charset="0"/>
                <a:ea typeface="NimbusRomNo9L"/>
                <a:cs typeface="Arial" panose="020B0604020202020204" pitchFamily="34" charset="0"/>
              </a:rPr>
              <a:t>) ;</a:t>
            </a:r>
          </a:p>
          <a:p>
            <a:pPr lvl="0" defTabSz="914400" eaLnBrk="0" fontAlgn="base" hangingPunct="0">
              <a:spcBef>
                <a:spcPct val="0"/>
              </a:spcBef>
              <a:spcAft>
                <a:spcPct val="0"/>
              </a:spcAft>
            </a:pPr>
            <a:r>
              <a:rPr lang="en-US" altLang="en-US" sz="1300" dirty="0">
                <a:latin typeface="Arial" panose="020B0604020202020204" pitchFamily="34" charset="0"/>
                <a:ea typeface="NimbusRomNo9L"/>
                <a:cs typeface="Arial" panose="020B0604020202020204" pitchFamily="34" charset="0"/>
              </a:rPr>
              <a:t>    </a:t>
            </a:r>
            <a:r>
              <a:rPr lang="en-US" altLang="en-US" sz="1300" dirty="0" err="1">
                <a:latin typeface="Arial" panose="020B0604020202020204" pitchFamily="34" charset="0"/>
                <a:ea typeface="NimbusRomNo9L"/>
                <a:cs typeface="Arial" panose="020B0604020202020204" pitchFamily="34" charset="0"/>
              </a:rPr>
              <a:t>continue_node</a:t>
            </a:r>
            <a:r>
              <a:rPr lang="en-US" altLang="en-US" sz="1300" dirty="0">
                <a:latin typeface="Arial" panose="020B0604020202020204" pitchFamily="34" charset="0"/>
                <a:ea typeface="CMMI8"/>
                <a:cs typeface="Arial" panose="020B0604020202020204" pitchFamily="34" charset="0"/>
              </a:rPr>
              <a:t>&lt;</a:t>
            </a:r>
            <a:r>
              <a:rPr lang="en-US" altLang="en-US" sz="1300" dirty="0" err="1">
                <a:solidFill>
                  <a:srgbClr val="0432FF"/>
                </a:solidFill>
                <a:latin typeface="Arial" panose="020B0604020202020204" pitchFamily="34" charset="0"/>
                <a:ea typeface="NimbusRomNo9L"/>
                <a:cs typeface="Arial" panose="020B0604020202020204" pitchFamily="34" charset="0"/>
              </a:rPr>
              <a:t>continue_msg</a:t>
            </a:r>
            <a:r>
              <a:rPr lang="en-US" altLang="en-US" sz="1300" dirty="0">
                <a:latin typeface="Arial" panose="020B0604020202020204" pitchFamily="34" charset="0"/>
                <a:ea typeface="CMMI8"/>
                <a:cs typeface="Arial" panose="020B0604020202020204" pitchFamily="34" charset="0"/>
              </a:rPr>
              <a:t>&gt; C</a:t>
            </a:r>
            <a:r>
              <a:rPr lang="en-US" altLang="en-US" sz="1300" dirty="0">
                <a:latin typeface="Arial" panose="020B0604020202020204" pitchFamily="34" charset="0"/>
                <a:ea typeface="NimbusRomNo9L"/>
                <a:cs typeface="Arial" panose="020B0604020202020204" pitchFamily="34" charset="0"/>
              </a:rPr>
              <a:t>(g, [] (</a:t>
            </a:r>
            <a:r>
              <a:rPr lang="en-US" altLang="en-US" sz="1300" dirty="0">
                <a:solidFill>
                  <a:srgbClr val="0000FF"/>
                </a:solidFill>
                <a:latin typeface="Arial" panose="020B0604020202020204" pitchFamily="34" charset="0"/>
                <a:ea typeface="NimbusRomNo9L"/>
                <a:cs typeface="Arial" panose="020B0604020202020204" pitchFamily="34" charset="0"/>
              </a:rPr>
              <a:t>const </a:t>
            </a:r>
            <a:r>
              <a:rPr lang="en-US" altLang="en-US" sz="1300" dirty="0">
                <a:latin typeface="Arial" panose="020B0604020202020204" pitchFamily="34" charset="0"/>
                <a:ea typeface="NimbusRomNo9L"/>
                <a:cs typeface="Arial" panose="020B0604020202020204" pitchFamily="34" charset="0"/>
              </a:rPr>
              <a:t>continue msg &amp;) </a:t>
            </a:r>
            <a:r>
              <a:rPr lang="en-US" altLang="en-US" sz="1300" dirty="0">
                <a:latin typeface="Arial" panose="020B0604020202020204" pitchFamily="34" charset="0"/>
                <a:ea typeface="CMSY8"/>
                <a:cs typeface="Arial" panose="020B0604020202020204" pitchFamily="34" charset="0"/>
              </a:rPr>
              <a:t>{ </a:t>
            </a:r>
          </a:p>
          <a:p>
            <a:pPr lvl="0" defTabSz="914400" eaLnBrk="0" fontAlgn="base" hangingPunct="0">
              <a:spcBef>
                <a:spcPct val="0"/>
              </a:spcBef>
              <a:spcAft>
                <a:spcPct val="0"/>
              </a:spcAft>
            </a:pPr>
            <a:r>
              <a:rPr lang="en-US" altLang="en-US" sz="1300" dirty="0">
                <a:latin typeface="Arial" panose="020B0604020202020204" pitchFamily="34" charset="0"/>
                <a:ea typeface="NimbusRomNo9L"/>
                <a:cs typeface="Arial" panose="020B0604020202020204" pitchFamily="34" charset="0"/>
              </a:rPr>
              <a:t>        s t d : : c o u t </a:t>
            </a:r>
            <a:r>
              <a:rPr lang="en-US" altLang="en-US" sz="1300" dirty="0">
                <a:latin typeface="Arial" panose="020B0604020202020204" pitchFamily="34" charset="0"/>
                <a:ea typeface="CMMI8"/>
                <a:cs typeface="Arial" panose="020B0604020202020204" pitchFamily="34" charset="0"/>
              </a:rPr>
              <a:t>&lt;&lt; </a:t>
            </a:r>
            <a:r>
              <a:rPr lang="en-US" altLang="en-US" sz="1300" dirty="0">
                <a:solidFill>
                  <a:srgbClr val="FF0000"/>
                </a:solidFill>
                <a:latin typeface="Arial" panose="020B0604020202020204" pitchFamily="34" charset="0"/>
                <a:ea typeface="NimbusRomNo9L"/>
                <a:cs typeface="Arial" panose="020B0604020202020204" pitchFamily="34" charset="0"/>
              </a:rPr>
              <a:t>“</a:t>
            </a:r>
            <a:r>
              <a:rPr lang="en-US" altLang="en-US" sz="1300" dirty="0" err="1">
                <a:solidFill>
                  <a:srgbClr val="FF0000"/>
                </a:solidFill>
                <a:latin typeface="Arial" panose="020B0604020202020204" pitchFamily="34" charset="0"/>
                <a:ea typeface="NimbusRomNo9L"/>
                <a:cs typeface="Arial" panose="020B0604020202020204" pitchFamily="34" charset="0"/>
              </a:rPr>
              <a:t>TaskC</a:t>
            </a:r>
            <a:r>
              <a:rPr lang="en-US" altLang="en-US" sz="1300" dirty="0">
                <a:solidFill>
                  <a:srgbClr val="FF0000"/>
                </a:solidFill>
                <a:latin typeface="Arial" panose="020B0604020202020204" pitchFamily="34" charset="0"/>
                <a:ea typeface="NimbusRomNo9L"/>
                <a:cs typeface="Arial" panose="020B0604020202020204" pitchFamily="34" charset="0"/>
              </a:rPr>
              <a:t>” </a:t>
            </a:r>
            <a:r>
              <a:rPr lang="en-US" altLang="en-US" sz="1300" dirty="0">
                <a:latin typeface="Arial" panose="020B0604020202020204" pitchFamily="34" charset="0"/>
                <a:ea typeface="NimbusRomNo9L"/>
                <a:cs typeface="Arial" panose="020B0604020202020204" pitchFamily="34" charset="0"/>
              </a:rPr>
              <a:t>; </a:t>
            </a:r>
            <a:endParaRPr lang="en-US" altLang="en-US" sz="1300" dirty="0">
              <a:latin typeface="Arial" panose="020B0604020202020204" pitchFamily="34" charset="0"/>
              <a:cs typeface="Arial" panose="020B0604020202020204" pitchFamily="34" charset="0"/>
            </a:endParaRPr>
          </a:p>
          <a:p>
            <a:pPr lvl="0" defTabSz="914400" eaLnBrk="0" fontAlgn="base" hangingPunct="0">
              <a:spcBef>
                <a:spcPct val="0"/>
              </a:spcBef>
              <a:spcAft>
                <a:spcPct val="0"/>
              </a:spcAft>
            </a:pPr>
            <a:r>
              <a:rPr lang="en-US" altLang="en-US" sz="1300" dirty="0">
                <a:latin typeface="Arial" panose="020B0604020202020204" pitchFamily="34" charset="0"/>
                <a:ea typeface="CMSY8"/>
                <a:cs typeface="Arial" panose="020B0604020202020204" pitchFamily="34" charset="0"/>
              </a:rPr>
              <a:t>    }</a:t>
            </a:r>
            <a:r>
              <a:rPr lang="en-US" altLang="en-US" sz="1300" dirty="0">
                <a:latin typeface="Arial" panose="020B0604020202020204" pitchFamily="34" charset="0"/>
                <a:ea typeface="NimbusRomNo9L"/>
                <a:cs typeface="Arial" panose="020B0604020202020204" pitchFamily="34" charset="0"/>
              </a:rPr>
              <a:t>) ;</a:t>
            </a:r>
            <a:endParaRPr lang="en-US" sz="1300" dirty="0">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pPr>
            <a:r>
              <a:rPr lang="en-US" altLang="en-US" sz="1300" dirty="0">
                <a:latin typeface="Arial" panose="020B0604020202020204" pitchFamily="34" charset="0"/>
                <a:ea typeface="NimbusRomNo9L"/>
                <a:cs typeface="Arial" panose="020B0604020202020204" pitchFamily="34" charset="0"/>
              </a:rPr>
              <a:t>    </a:t>
            </a:r>
            <a:r>
              <a:rPr lang="en-US" altLang="en-US" sz="1300" dirty="0" err="1">
                <a:latin typeface="Arial" panose="020B0604020202020204" pitchFamily="34" charset="0"/>
                <a:ea typeface="NimbusRomNo9L"/>
                <a:cs typeface="Arial" panose="020B0604020202020204" pitchFamily="34" charset="0"/>
              </a:rPr>
              <a:t>continue_node</a:t>
            </a:r>
            <a:r>
              <a:rPr lang="en-US" altLang="en-US" sz="1300" dirty="0">
                <a:latin typeface="Arial" panose="020B0604020202020204" pitchFamily="34" charset="0"/>
                <a:ea typeface="CMMI8"/>
                <a:cs typeface="Arial" panose="020B0604020202020204" pitchFamily="34" charset="0"/>
              </a:rPr>
              <a:t>&lt;</a:t>
            </a:r>
            <a:r>
              <a:rPr lang="en-US" altLang="en-US" sz="1300" dirty="0" err="1">
                <a:solidFill>
                  <a:srgbClr val="0432FF"/>
                </a:solidFill>
                <a:latin typeface="Arial" panose="020B0604020202020204" pitchFamily="34" charset="0"/>
                <a:ea typeface="NimbusRomNo9L"/>
                <a:cs typeface="Arial" panose="020B0604020202020204" pitchFamily="34" charset="0"/>
              </a:rPr>
              <a:t>continue_msg</a:t>
            </a:r>
            <a:r>
              <a:rPr lang="en-US" altLang="en-US" sz="1300" dirty="0">
                <a:latin typeface="Arial" panose="020B0604020202020204" pitchFamily="34" charset="0"/>
                <a:ea typeface="CMMI8"/>
                <a:cs typeface="Arial" panose="020B0604020202020204" pitchFamily="34" charset="0"/>
              </a:rPr>
              <a:t>&gt; C</a:t>
            </a:r>
            <a:r>
              <a:rPr lang="en-US" altLang="en-US" sz="1300" dirty="0">
                <a:latin typeface="Arial" panose="020B0604020202020204" pitchFamily="34" charset="0"/>
                <a:ea typeface="NimbusRomNo9L"/>
                <a:cs typeface="Arial" panose="020B0604020202020204" pitchFamily="34" charset="0"/>
              </a:rPr>
              <a:t>(g, [] (</a:t>
            </a:r>
            <a:r>
              <a:rPr lang="en-US" altLang="en-US" sz="1300" dirty="0">
                <a:solidFill>
                  <a:srgbClr val="0000FF"/>
                </a:solidFill>
                <a:latin typeface="Arial" panose="020B0604020202020204" pitchFamily="34" charset="0"/>
                <a:ea typeface="NimbusRomNo9L"/>
                <a:cs typeface="Arial" panose="020B0604020202020204" pitchFamily="34" charset="0"/>
              </a:rPr>
              <a:t>const </a:t>
            </a:r>
            <a:r>
              <a:rPr lang="en-US" altLang="en-US" sz="1300" dirty="0">
                <a:latin typeface="Arial" panose="020B0604020202020204" pitchFamily="34" charset="0"/>
                <a:ea typeface="NimbusRomNo9L"/>
                <a:cs typeface="Arial" panose="020B0604020202020204" pitchFamily="34" charset="0"/>
              </a:rPr>
              <a:t>continue msg &amp;) </a:t>
            </a:r>
            <a:r>
              <a:rPr lang="en-US" altLang="en-US" sz="1300" dirty="0">
                <a:latin typeface="Arial" panose="020B0604020202020204" pitchFamily="34" charset="0"/>
                <a:ea typeface="CMSY8"/>
                <a:cs typeface="Arial" panose="020B0604020202020204" pitchFamily="34" charset="0"/>
              </a:rPr>
              <a:t>{ </a:t>
            </a:r>
          </a:p>
          <a:p>
            <a:pPr lvl="0" defTabSz="914400" eaLnBrk="0" fontAlgn="base" hangingPunct="0">
              <a:spcBef>
                <a:spcPct val="0"/>
              </a:spcBef>
              <a:spcAft>
                <a:spcPct val="0"/>
              </a:spcAft>
            </a:pPr>
            <a:r>
              <a:rPr lang="en-US" altLang="en-US" sz="1300" dirty="0">
                <a:latin typeface="Arial" panose="020B0604020202020204" pitchFamily="34" charset="0"/>
                <a:ea typeface="NimbusRomNo9L"/>
                <a:cs typeface="Arial" panose="020B0604020202020204" pitchFamily="34" charset="0"/>
              </a:rPr>
              <a:t>        s t d : : c o u t </a:t>
            </a:r>
            <a:r>
              <a:rPr lang="en-US" altLang="en-US" sz="1300" dirty="0">
                <a:latin typeface="Arial" panose="020B0604020202020204" pitchFamily="34" charset="0"/>
                <a:ea typeface="CMMI8"/>
                <a:cs typeface="Arial" panose="020B0604020202020204" pitchFamily="34" charset="0"/>
              </a:rPr>
              <a:t>&lt;&lt; </a:t>
            </a:r>
            <a:r>
              <a:rPr lang="en-US" altLang="en-US" sz="1300" dirty="0">
                <a:solidFill>
                  <a:srgbClr val="FF0000"/>
                </a:solidFill>
                <a:latin typeface="Arial" panose="020B0604020202020204" pitchFamily="34" charset="0"/>
                <a:ea typeface="NimbusRomNo9L"/>
                <a:cs typeface="Arial" panose="020B0604020202020204" pitchFamily="34" charset="0"/>
              </a:rPr>
              <a:t>“</a:t>
            </a:r>
            <a:r>
              <a:rPr lang="en-US" altLang="en-US" sz="1300" dirty="0" err="1">
                <a:solidFill>
                  <a:srgbClr val="FF0000"/>
                </a:solidFill>
                <a:latin typeface="Arial" panose="020B0604020202020204" pitchFamily="34" charset="0"/>
                <a:ea typeface="NimbusRomNo9L"/>
                <a:cs typeface="Arial" panose="020B0604020202020204" pitchFamily="34" charset="0"/>
              </a:rPr>
              <a:t>TaskD</a:t>
            </a:r>
            <a:r>
              <a:rPr lang="en-US" altLang="en-US" sz="1300" dirty="0">
                <a:solidFill>
                  <a:srgbClr val="FF0000"/>
                </a:solidFill>
                <a:latin typeface="Arial" panose="020B0604020202020204" pitchFamily="34" charset="0"/>
                <a:ea typeface="NimbusRomNo9L"/>
                <a:cs typeface="Arial" panose="020B0604020202020204" pitchFamily="34" charset="0"/>
              </a:rPr>
              <a:t>” </a:t>
            </a:r>
            <a:r>
              <a:rPr lang="en-US" altLang="en-US" sz="1300" dirty="0">
                <a:latin typeface="Arial" panose="020B0604020202020204" pitchFamily="34" charset="0"/>
                <a:ea typeface="NimbusRomNo9L"/>
                <a:cs typeface="Arial" panose="020B0604020202020204" pitchFamily="34" charset="0"/>
              </a:rPr>
              <a:t>; </a:t>
            </a:r>
            <a:endParaRPr lang="en-US" altLang="en-US" sz="1300" dirty="0">
              <a:latin typeface="Arial" panose="020B0604020202020204" pitchFamily="34" charset="0"/>
              <a:cs typeface="Arial" panose="020B0604020202020204" pitchFamily="34" charset="0"/>
            </a:endParaRPr>
          </a:p>
          <a:p>
            <a:pPr lvl="0" defTabSz="914400" eaLnBrk="0" fontAlgn="base" hangingPunct="0">
              <a:spcBef>
                <a:spcPct val="0"/>
              </a:spcBef>
              <a:spcAft>
                <a:spcPct val="0"/>
              </a:spcAft>
            </a:pPr>
            <a:r>
              <a:rPr lang="en-US" altLang="en-US" sz="1300" dirty="0">
                <a:latin typeface="Arial" panose="020B0604020202020204" pitchFamily="34" charset="0"/>
                <a:ea typeface="CMSY8"/>
                <a:cs typeface="Arial" panose="020B0604020202020204" pitchFamily="34" charset="0"/>
              </a:rPr>
              <a:t>    }</a:t>
            </a:r>
            <a:r>
              <a:rPr lang="en-US" altLang="en-US" sz="1300" dirty="0">
                <a:latin typeface="Arial" panose="020B0604020202020204" pitchFamily="34" charset="0"/>
                <a:ea typeface="NimbusRomNo9L"/>
                <a:cs typeface="Arial" panose="020B0604020202020204" pitchFamily="34" charset="0"/>
              </a:rPr>
              <a:t>) ;</a:t>
            </a:r>
          </a:p>
          <a:p>
            <a:pPr lvl="0" defTabSz="914400" eaLnBrk="0" fontAlgn="base" hangingPunct="0">
              <a:spcBef>
                <a:spcPct val="0"/>
              </a:spcBef>
              <a:spcAft>
                <a:spcPct val="0"/>
              </a:spcAft>
            </a:pPr>
            <a:r>
              <a:rPr lang="en-US" altLang="en-US" sz="1300" dirty="0">
                <a:latin typeface="Arial" panose="020B0604020202020204" pitchFamily="34" charset="0"/>
                <a:ea typeface="NimbusRomNo9L"/>
                <a:cs typeface="Arial" panose="020B0604020202020204" pitchFamily="34" charset="0"/>
              </a:rPr>
              <a:t>    </a:t>
            </a:r>
            <a:r>
              <a:rPr lang="en-US" altLang="en-US" sz="1300" dirty="0" err="1">
                <a:latin typeface="Arial" panose="020B0604020202020204" pitchFamily="34" charset="0"/>
                <a:ea typeface="NimbusRomNo9L"/>
                <a:cs typeface="Arial" panose="020B0604020202020204" pitchFamily="34" charset="0"/>
              </a:rPr>
              <a:t>make_edge</a:t>
            </a:r>
            <a:r>
              <a:rPr lang="en-US" altLang="en-US" sz="1300" dirty="0">
                <a:latin typeface="Arial" panose="020B0604020202020204" pitchFamily="34" charset="0"/>
                <a:ea typeface="NimbusRomNo9L"/>
                <a:cs typeface="Arial" panose="020B0604020202020204" pitchFamily="34" charset="0"/>
              </a:rPr>
              <a:t>(A, B);</a:t>
            </a:r>
          </a:p>
          <a:p>
            <a:pPr lvl="0" defTabSz="914400" eaLnBrk="0" fontAlgn="base" hangingPunct="0">
              <a:spcBef>
                <a:spcPct val="0"/>
              </a:spcBef>
              <a:spcAft>
                <a:spcPct val="0"/>
              </a:spcAft>
            </a:pPr>
            <a:r>
              <a:rPr lang="en-US" altLang="en-US" sz="1300" dirty="0">
                <a:latin typeface="Arial" panose="020B0604020202020204" pitchFamily="34" charset="0"/>
                <a:ea typeface="NimbusRomNo9L"/>
                <a:cs typeface="Arial" panose="020B0604020202020204" pitchFamily="34" charset="0"/>
              </a:rPr>
              <a:t>    </a:t>
            </a:r>
            <a:r>
              <a:rPr lang="en-US" altLang="en-US" sz="1300" dirty="0" err="1">
                <a:latin typeface="Arial" panose="020B0604020202020204" pitchFamily="34" charset="0"/>
                <a:ea typeface="NimbusRomNo9L"/>
                <a:cs typeface="Arial" panose="020B0604020202020204" pitchFamily="34" charset="0"/>
              </a:rPr>
              <a:t>make_edge</a:t>
            </a:r>
            <a:r>
              <a:rPr lang="en-US" altLang="en-US" sz="1300" dirty="0">
                <a:latin typeface="Arial" panose="020B0604020202020204" pitchFamily="34" charset="0"/>
                <a:ea typeface="NimbusRomNo9L"/>
                <a:cs typeface="Arial" panose="020B0604020202020204" pitchFamily="34" charset="0"/>
              </a:rPr>
              <a:t>(A, C);</a:t>
            </a:r>
          </a:p>
          <a:p>
            <a:pPr lvl="0" defTabSz="914400" eaLnBrk="0" fontAlgn="base" hangingPunct="0">
              <a:spcBef>
                <a:spcPct val="0"/>
              </a:spcBef>
              <a:spcAft>
                <a:spcPct val="0"/>
              </a:spcAft>
            </a:pPr>
            <a:r>
              <a:rPr lang="en-US" altLang="en-US" sz="1300" dirty="0">
                <a:latin typeface="Arial" panose="020B0604020202020204" pitchFamily="34" charset="0"/>
                <a:ea typeface="NimbusRomNo9L"/>
                <a:cs typeface="Arial" panose="020B0604020202020204" pitchFamily="34" charset="0"/>
              </a:rPr>
              <a:t>    </a:t>
            </a:r>
            <a:r>
              <a:rPr lang="en-US" altLang="en-US" sz="1300" dirty="0" err="1">
                <a:latin typeface="Arial" panose="020B0604020202020204" pitchFamily="34" charset="0"/>
                <a:ea typeface="NimbusRomNo9L"/>
                <a:cs typeface="Arial" panose="020B0604020202020204" pitchFamily="34" charset="0"/>
              </a:rPr>
              <a:t>make_edge</a:t>
            </a:r>
            <a:r>
              <a:rPr lang="en-US" altLang="en-US" sz="1300" dirty="0">
                <a:latin typeface="Arial" panose="020B0604020202020204" pitchFamily="34" charset="0"/>
                <a:ea typeface="NimbusRomNo9L"/>
                <a:cs typeface="Arial" panose="020B0604020202020204" pitchFamily="34" charset="0"/>
              </a:rPr>
              <a:t>(B, D);</a:t>
            </a:r>
          </a:p>
          <a:p>
            <a:pPr lvl="0" defTabSz="914400" eaLnBrk="0" fontAlgn="base" hangingPunct="0">
              <a:spcBef>
                <a:spcPct val="0"/>
              </a:spcBef>
              <a:spcAft>
                <a:spcPct val="0"/>
              </a:spcAft>
            </a:pPr>
            <a:r>
              <a:rPr lang="en-US" altLang="en-US" sz="1300" dirty="0">
                <a:latin typeface="Arial" panose="020B0604020202020204" pitchFamily="34" charset="0"/>
                <a:ea typeface="NimbusRomNo9L"/>
                <a:cs typeface="Arial" panose="020B0604020202020204" pitchFamily="34" charset="0"/>
              </a:rPr>
              <a:t>    </a:t>
            </a:r>
            <a:r>
              <a:rPr lang="en-US" altLang="en-US" sz="1300" dirty="0" err="1">
                <a:latin typeface="Arial" panose="020B0604020202020204" pitchFamily="34" charset="0"/>
                <a:ea typeface="NimbusRomNo9L"/>
                <a:cs typeface="Arial" panose="020B0604020202020204" pitchFamily="34" charset="0"/>
              </a:rPr>
              <a:t>make_edge</a:t>
            </a:r>
            <a:r>
              <a:rPr lang="en-US" altLang="en-US" sz="1300" dirty="0">
                <a:latin typeface="Arial" panose="020B0604020202020204" pitchFamily="34" charset="0"/>
                <a:ea typeface="NimbusRomNo9L"/>
                <a:cs typeface="Arial" panose="020B0604020202020204" pitchFamily="34" charset="0"/>
              </a:rPr>
              <a:t>(C, D);</a:t>
            </a:r>
          </a:p>
          <a:p>
            <a:pPr lvl="0" defTabSz="914400" eaLnBrk="0" fontAlgn="base" hangingPunct="0">
              <a:spcBef>
                <a:spcPct val="0"/>
              </a:spcBef>
              <a:spcAft>
                <a:spcPct val="0"/>
              </a:spcAft>
            </a:pPr>
            <a:r>
              <a:rPr lang="en-US" sz="1300" dirty="0">
                <a:latin typeface="Arial" panose="020B0604020202020204" pitchFamily="34" charset="0"/>
                <a:cs typeface="Arial" panose="020B0604020202020204" pitchFamily="34" charset="0"/>
              </a:rPr>
              <a:t>    </a:t>
            </a:r>
            <a:r>
              <a:rPr lang="en-US" sz="1300" dirty="0" err="1">
                <a:latin typeface="Arial" panose="020B0604020202020204" pitchFamily="34" charset="0"/>
                <a:cs typeface="Arial" panose="020B0604020202020204" pitchFamily="34" charset="0"/>
              </a:rPr>
              <a:t>A.try_put</a:t>
            </a:r>
            <a:r>
              <a:rPr lang="en-US" sz="1300" dirty="0">
                <a:latin typeface="Arial" panose="020B0604020202020204" pitchFamily="34" charset="0"/>
                <a:cs typeface="Arial" panose="020B0604020202020204" pitchFamily="34" charset="0"/>
              </a:rPr>
              <a:t>(</a:t>
            </a:r>
            <a:r>
              <a:rPr lang="en-US" sz="1300" dirty="0" err="1">
                <a:solidFill>
                  <a:srgbClr val="0432FF"/>
                </a:solidFill>
                <a:latin typeface="Arial" panose="020B0604020202020204" pitchFamily="34" charset="0"/>
                <a:cs typeface="Arial" panose="020B0604020202020204" pitchFamily="34" charset="0"/>
              </a:rPr>
              <a:t>continue_msg</a:t>
            </a:r>
            <a:r>
              <a:rPr lang="en-US" sz="1300" dirty="0">
                <a:latin typeface="Arial" panose="020B0604020202020204" pitchFamily="34" charset="0"/>
                <a:cs typeface="Arial" panose="020B0604020202020204" pitchFamily="34" charset="0"/>
              </a:rPr>
              <a:t>());</a:t>
            </a:r>
          </a:p>
          <a:p>
            <a:pPr lvl="0" defTabSz="914400" eaLnBrk="0" fontAlgn="base" hangingPunct="0">
              <a:spcBef>
                <a:spcPct val="0"/>
              </a:spcBef>
              <a:spcAft>
                <a:spcPct val="0"/>
              </a:spcAft>
            </a:pPr>
            <a:r>
              <a:rPr lang="en-US" sz="1300" dirty="0">
                <a:latin typeface="Arial" panose="020B0604020202020204" pitchFamily="34" charset="0"/>
                <a:cs typeface="Arial" panose="020B0604020202020204" pitchFamily="34" charset="0"/>
              </a:rPr>
              <a:t>    </a:t>
            </a:r>
            <a:r>
              <a:rPr lang="en-US" sz="1300" dirty="0" err="1">
                <a:latin typeface="Arial" panose="020B0604020202020204" pitchFamily="34" charset="0"/>
                <a:cs typeface="Arial" panose="020B0604020202020204" pitchFamily="34" charset="0"/>
              </a:rPr>
              <a:t>g.wait_for_all</a:t>
            </a:r>
            <a:r>
              <a:rPr lang="en-US" sz="1300" dirty="0">
                <a:latin typeface="Arial" panose="020B0604020202020204" pitchFamily="34" charset="0"/>
                <a:cs typeface="Arial" panose="020B0604020202020204" pitchFamily="34" charset="0"/>
              </a:rPr>
              <a:t>();</a:t>
            </a:r>
            <a:endParaRPr lang="en-US" sz="1300" dirty="0">
              <a:latin typeface="Calibri" panose="020F0502020204030204" pitchFamily="34" charset="0"/>
              <a:cs typeface="Calibri" panose="020F0502020204030204" pitchFamily="34" charset="0"/>
            </a:endParaRPr>
          </a:p>
          <a:p>
            <a:r>
              <a:rPr lang="en-US" sz="1300" dirty="0">
                <a:latin typeface="Calibri" panose="020F0502020204030204" pitchFamily="34" charset="0"/>
                <a:cs typeface="Calibri" panose="020F0502020204030204" pitchFamily="34" charset="0"/>
              </a:rPr>
              <a:t>}</a:t>
            </a:r>
          </a:p>
        </p:txBody>
      </p:sp>
      <p:sp>
        <p:nvSpPr>
          <p:cNvPr id="24" name="TextBox 23">
            <a:extLst>
              <a:ext uri="{FF2B5EF4-FFF2-40B4-BE49-F238E27FC236}">
                <a16:creationId xmlns:a16="http://schemas.microsoft.com/office/drawing/2014/main" id="{8983818F-FF14-7A4D-AB8F-E7E0E016D94D}"/>
              </a:ext>
            </a:extLst>
          </p:cNvPr>
          <p:cNvSpPr txBox="1"/>
          <p:nvPr/>
        </p:nvSpPr>
        <p:spPr>
          <a:xfrm>
            <a:off x="2786063" y="5026373"/>
            <a:ext cx="6093507" cy="969496"/>
          </a:xfrm>
          <a:prstGeom prst="rect">
            <a:avLst/>
          </a:prstGeom>
          <a:noFill/>
        </p:spPr>
        <p:txBody>
          <a:bodyPr wrap="square" rtlCol="0">
            <a:spAutoFit/>
          </a:bodyPr>
          <a:lstStyle/>
          <a:p>
            <a:pPr algn="r"/>
            <a:r>
              <a:rPr lang="en-US" sz="1900" i="1" dirty="0"/>
              <a:t>TBB has excellent performance in generic parallel computing. Its drawback is mostly in the </a:t>
            </a:r>
            <a:r>
              <a:rPr lang="en-US" sz="1900" i="1" dirty="0">
                <a:solidFill>
                  <a:srgbClr val="FF0000"/>
                </a:solidFill>
              </a:rPr>
              <a:t>ease-of-use </a:t>
            </a:r>
            <a:r>
              <a:rPr lang="en-US" sz="1900" i="1" dirty="0"/>
              <a:t>standpoint (simplicity, expressivity, and programmability).</a:t>
            </a:r>
          </a:p>
        </p:txBody>
      </p:sp>
      <p:pic>
        <p:nvPicPr>
          <p:cNvPr id="1030" name="Picture 6" descr="page4image3821024">
            <a:extLst>
              <a:ext uri="{FF2B5EF4-FFF2-40B4-BE49-F238E27FC236}">
                <a16:creationId xmlns:a16="http://schemas.microsoft.com/office/drawing/2014/main" id="{9B1D6909-8039-314B-8A7B-A579582D7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920" y="-239573"/>
            <a:ext cx="50800" cy="127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2510E9D-BD85-EB42-A32A-CE2B1979B24A}"/>
              </a:ext>
            </a:extLst>
          </p:cNvPr>
          <p:cNvSpPr txBox="1"/>
          <p:nvPr/>
        </p:nvSpPr>
        <p:spPr>
          <a:xfrm>
            <a:off x="6129338" y="2294152"/>
            <a:ext cx="2386012" cy="707886"/>
          </a:xfrm>
          <a:prstGeom prst="rect">
            <a:avLst/>
          </a:prstGeom>
          <a:noFill/>
          <a:ln w="38100">
            <a:solidFill>
              <a:srgbClr val="FF0000"/>
            </a:solidFill>
          </a:ln>
        </p:spPr>
        <p:txBody>
          <a:bodyPr wrap="square" rtlCol="0">
            <a:spAutoFit/>
          </a:bodyPr>
          <a:lstStyle/>
          <a:p>
            <a:pPr algn="r"/>
            <a:r>
              <a:rPr lang="en-US" sz="2000" i="1" dirty="0"/>
              <a:t>Use TBB’s </a:t>
            </a:r>
            <a:r>
              <a:rPr lang="en-US" sz="2000" i="1" dirty="0" err="1"/>
              <a:t>FlowGraph</a:t>
            </a:r>
            <a:r>
              <a:rPr lang="en-US" sz="2000" i="1" dirty="0"/>
              <a:t> for task parallelism </a:t>
            </a:r>
          </a:p>
        </p:txBody>
      </p:sp>
      <p:cxnSp>
        <p:nvCxnSpPr>
          <p:cNvPr id="21" name="Straight Arrow Connector 20">
            <a:extLst>
              <a:ext uri="{FF2B5EF4-FFF2-40B4-BE49-F238E27FC236}">
                <a16:creationId xmlns:a16="http://schemas.microsoft.com/office/drawing/2014/main" id="{36E018BD-B2D5-124A-9AD9-D8429B0ECB39}"/>
              </a:ext>
            </a:extLst>
          </p:cNvPr>
          <p:cNvCxnSpPr>
            <a:cxnSpLocks/>
            <a:stCxn id="20" idx="1"/>
          </p:cNvCxnSpPr>
          <p:nvPr/>
        </p:nvCxnSpPr>
        <p:spPr>
          <a:xfrm flipH="1">
            <a:off x="1685926" y="2648095"/>
            <a:ext cx="4443412" cy="0"/>
          </a:xfrm>
          <a:prstGeom prst="straightConnector1">
            <a:avLst/>
          </a:prstGeom>
          <a:ln w="28575"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89CC79F0-A0A0-364F-84B4-C26E38612A67}"/>
              </a:ext>
            </a:extLst>
          </p:cNvPr>
          <p:cNvSpPr txBox="1"/>
          <p:nvPr/>
        </p:nvSpPr>
        <p:spPr>
          <a:xfrm>
            <a:off x="6129338" y="3710269"/>
            <a:ext cx="2386012" cy="707886"/>
          </a:xfrm>
          <a:prstGeom prst="rect">
            <a:avLst/>
          </a:prstGeom>
          <a:noFill/>
          <a:ln w="38100">
            <a:solidFill>
              <a:srgbClr val="FF0000"/>
            </a:solidFill>
          </a:ln>
        </p:spPr>
        <p:txBody>
          <a:bodyPr wrap="square" rtlCol="0">
            <a:spAutoFit/>
          </a:bodyPr>
          <a:lstStyle/>
          <a:p>
            <a:pPr algn="r"/>
            <a:r>
              <a:rPr lang="en-US" sz="2000" i="1" dirty="0"/>
              <a:t>Declare a task as a </a:t>
            </a:r>
            <a:r>
              <a:rPr lang="en-US" sz="2000" i="1" dirty="0" err="1"/>
              <a:t>continue_node</a:t>
            </a:r>
            <a:endParaRPr lang="en-US" sz="2000" i="1" dirty="0"/>
          </a:p>
        </p:txBody>
      </p:sp>
      <p:cxnSp>
        <p:nvCxnSpPr>
          <p:cNvPr id="32" name="Straight Arrow Connector 31">
            <a:extLst>
              <a:ext uri="{FF2B5EF4-FFF2-40B4-BE49-F238E27FC236}">
                <a16:creationId xmlns:a16="http://schemas.microsoft.com/office/drawing/2014/main" id="{13E1073A-7FA3-864A-9863-2B0C3FCD5520}"/>
              </a:ext>
            </a:extLst>
          </p:cNvPr>
          <p:cNvCxnSpPr>
            <a:cxnSpLocks/>
            <a:stCxn id="31" idx="1"/>
          </p:cNvCxnSpPr>
          <p:nvPr/>
        </p:nvCxnSpPr>
        <p:spPr>
          <a:xfrm flipH="1">
            <a:off x="5715000" y="4064212"/>
            <a:ext cx="414338" cy="0"/>
          </a:xfrm>
          <a:prstGeom prst="straightConnector1">
            <a:avLst/>
          </a:prstGeom>
          <a:ln w="28575"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6AA69C08-2D41-1040-9295-E6CA5F4CB57D}"/>
              </a:ext>
            </a:extLst>
          </p:cNvPr>
          <p:cNvSpPr txBox="1"/>
          <p:nvPr/>
        </p:nvSpPr>
        <p:spPr>
          <a:xfrm>
            <a:off x="3213286" y="6089224"/>
            <a:ext cx="5417765" cy="400110"/>
          </a:xfrm>
          <a:prstGeom prst="rect">
            <a:avLst/>
          </a:prstGeom>
          <a:noFill/>
        </p:spPr>
        <p:txBody>
          <a:bodyPr wrap="none" rtlCol="0">
            <a:spAutoFit/>
          </a:bodyPr>
          <a:lstStyle/>
          <a:p>
            <a:r>
              <a:rPr lang="en-US" sz="2000" dirty="0">
                <a:solidFill>
                  <a:srgbClr val="00B050"/>
                </a:solidFill>
              </a:rPr>
              <a:t>Somehow, this looks more like “hello universe” …</a:t>
            </a:r>
          </a:p>
        </p:txBody>
      </p:sp>
    </p:spTree>
    <p:extLst>
      <p:ext uri="{BB962C8B-B14F-4D97-AF65-F5344CB8AC3E}">
        <p14:creationId xmlns:p14="http://schemas.microsoft.com/office/powerpoint/2010/main" val="2262855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21046F-FAC3-214B-AA4B-94A69FB7DF26}"/>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E8688B35-CEE9-A641-AB21-50C863DE5D03}"/>
              </a:ext>
            </a:extLst>
          </p:cNvPr>
          <p:cNvSpPr>
            <a:spLocks noGrp="1"/>
          </p:cNvSpPr>
          <p:nvPr>
            <p:ph type="title"/>
          </p:nvPr>
        </p:nvSpPr>
        <p:spPr/>
        <p:txBody>
          <a:bodyPr/>
          <a:lstStyle/>
          <a:p>
            <a:r>
              <a:rPr lang="en-US" dirty="0"/>
              <a:t>A Slightly More Complicated Example</a:t>
            </a:r>
          </a:p>
        </p:txBody>
      </p:sp>
      <p:sp>
        <p:nvSpPr>
          <p:cNvPr id="5" name="Rectangle 4">
            <a:extLst>
              <a:ext uri="{FF2B5EF4-FFF2-40B4-BE49-F238E27FC236}">
                <a16:creationId xmlns:a16="http://schemas.microsoft.com/office/drawing/2014/main" id="{1018B969-D8D9-E241-B896-E53C85B57977}"/>
              </a:ext>
            </a:extLst>
          </p:cNvPr>
          <p:cNvSpPr/>
          <p:nvPr/>
        </p:nvSpPr>
        <p:spPr>
          <a:xfrm>
            <a:off x="628650" y="1249428"/>
            <a:ext cx="3984170" cy="5355312"/>
          </a:xfrm>
          <a:prstGeom prst="rect">
            <a:avLst/>
          </a:prstGeom>
        </p:spPr>
        <p:txBody>
          <a:bodyPr wrap="square">
            <a:spAutoFit/>
          </a:bodyPr>
          <a:lstStyle/>
          <a:p>
            <a:r>
              <a:rPr lang="en-US" dirty="0">
                <a:solidFill>
                  <a:srgbClr val="708090"/>
                </a:solidFill>
              </a:rPr>
              <a:t>// source dependencies</a:t>
            </a:r>
            <a:r>
              <a:rPr lang="en-US" dirty="0"/>
              <a:t> </a:t>
            </a:r>
          </a:p>
          <a:p>
            <a:r>
              <a:rPr lang="en-US" dirty="0" err="1"/>
              <a:t>S</a:t>
            </a:r>
            <a:r>
              <a:rPr lang="en-US" dirty="0" err="1">
                <a:solidFill>
                  <a:srgbClr val="999999"/>
                </a:solidFill>
              </a:rPr>
              <a:t>.</a:t>
            </a:r>
            <a:r>
              <a:rPr lang="en-US" dirty="0" err="1">
                <a:solidFill>
                  <a:srgbClr val="DD4A68"/>
                </a:solidFill>
              </a:rPr>
              <a:t>precede</a:t>
            </a:r>
            <a:r>
              <a:rPr lang="en-US" dirty="0">
                <a:solidFill>
                  <a:srgbClr val="999999"/>
                </a:solidFill>
              </a:rPr>
              <a:t>(</a:t>
            </a:r>
            <a:r>
              <a:rPr lang="en-US" dirty="0"/>
              <a:t>a0</a:t>
            </a:r>
            <a:r>
              <a:rPr lang="en-US" dirty="0">
                <a:solidFill>
                  <a:srgbClr val="999999"/>
                </a:solidFill>
              </a:rPr>
              <a:t>);</a:t>
            </a:r>
            <a:r>
              <a:rPr lang="en-US" dirty="0"/>
              <a:t>       </a:t>
            </a:r>
            <a:r>
              <a:rPr lang="en-US" dirty="0">
                <a:solidFill>
                  <a:srgbClr val="708090"/>
                </a:solidFill>
              </a:rPr>
              <a:t>// S runs before a0</a:t>
            </a:r>
            <a:r>
              <a:rPr lang="en-US" dirty="0"/>
              <a:t> </a:t>
            </a:r>
          </a:p>
          <a:p>
            <a:r>
              <a:rPr lang="en-US" dirty="0" err="1"/>
              <a:t>S</a:t>
            </a:r>
            <a:r>
              <a:rPr lang="en-US" dirty="0" err="1">
                <a:solidFill>
                  <a:srgbClr val="999999"/>
                </a:solidFill>
              </a:rPr>
              <a:t>.</a:t>
            </a:r>
            <a:r>
              <a:rPr lang="en-US" dirty="0" err="1">
                <a:solidFill>
                  <a:srgbClr val="DD4A68"/>
                </a:solidFill>
              </a:rPr>
              <a:t>precede</a:t>
            </a:r>
            <a:r>
              <a:rPr lang="en-US" dirty="0">
                <a:solidFill>
                  <a:srgbClr val="999999"/>
                </a:solidFill>
              </a:rPr>
              <a:t>(</a:t>
            </a:r>
            <a:r>
              <a:rPr lang="en-US" dirty="0"/>
              <a:t>b0</a:t>
            </a:r>
            <a:r>
              <a:rPr lang="en-US" dirty="0">
                <a:solidFill>
                  <a:srgbClr val="999999"/>
                </a:solidFill>
              </a:rPr>
              <a:t>);</a:t>
            </a:r>
            <a:r>
              <a:rPr lang="en-US" dirty="0"/>
              <a:t>       </a:t>
            </a:r>
            <a:r>
              <a:rPr lang="en-US" dirty="0">
                <a:solidFill>
                  <a:srgbClr val="708090"/>
                </a:solidFill>
              </a:rPr>
              <a:t>// S runs before b0</a:t>
            </a:r>
            <a:r>
              <a:rPr lang="en-US" dirty="0"/>
              <a:t> </a:t>
            </a:r>
          </a:p>
          <a:p>
            <a:r>
              <a:rPr lang="en-US" dirty="0" err="1"/>
              <a:t>S</a:t>
            </a:r>
            <a:r>
              <a:rPr lang="en-US" dirty="0" err="1">
                <a:solidFill>
                  <a:srgbClr val="999999"/>
                </a:solidFill>
              </a:rPr>
              <a:t>.</a:t>
            </a:r>
            <a:r>
              <a:rPr lang="en-US" dirty="0" err="1">
                <a:solidFill>
                  <a:srgbClr val="DD4A68"/>
                </a:solidFill>
              </a:rPr>
              <a:t>precede</a:t>
            </a:r>
            <a:r>
              <a:rPr lang="en-US" dirty="0">
                <a:solidFill>
                  <a:srgbClr val="999999"/>
                </a:solidFill>
              </a:rPr>
              <a:t>(</a:t>
            </a:r>
            <a:r>
              <a:rPr lang="en-US" dirty="0"/>
              <a:t>a1</a:t>
            </a:r>
            <a:r>
              <a:rPr lang="en-US" dirty="0">
                <a:solidFill>
                  <a:srgbClr val="999999"/>
                </a:solidFill>
              </a:rPr>
              <a:t>);      </a:t>
            </a:r>
            <a:r>
              <a:rPr lang="en-US" dirty="0"/>
              <a:t> </a:t>
            </a:r>
            <a:r>
              <a:rPr lang="en-US" dirty="0">
                <a:solidFill>
                  <a:srgbClr val="708090"/>
                </a:solidFill>
              </a:rPr>
              <a:t>// S runs before a1</a:t>
            </a:r>
            <a:r>
              <a:rPr lang="en-US" dirty="0"/>
              <a:t> </a:t>
            </a:r>
          </a:p>
          <a:p>
            <a:r>
              <a:rPr lang="en-US" dirty="0">
                <a:solidFill>
                  <a:srgbClr val="708090"/>
                </a:solidFill>
              </a:rPr>
              <a:t>// a_ -&gt; others</a:t>
            </a:r>
            <a:r>
              <a:rPr lang="en-US" dirty="0"/>
              <a:t> </a:t>
            </a:r>
          </a:p>
          <a:p>
            <a:r>
              <a:rPr lang="en-US" dirty="0"/>
              <a:t>a0</a:t>
            </a:r>
            <a:r>
              <a:rPr lang="en-US" dirty="0">
                <a:solidFill>
                  <a:srgbClr val="999999"/>
                </a:solidFill>
              </a:rPr>
              <a:t>.</a:t>
            </a:r>
            <a:r>
              <a:rPr lang="en-US" dirty="0">
                <a:solidFill>
                  <a:srgbClr val="DD4A68"/>
                </a:solidFill>
              </a:rPr>
              <a:t>precede</a:t>
            </a:r>
            <a:r>
              <a:rPr lang="en-US" dirty="0">
                <a:solidFill>
                  <a:srgbClr val="999999"/>
                </a:solidFill>
              </a:rPr>
              <a:t>(</a:t>
            </a:r>
            <a:r>
              <a:rPr lang="en-US" dirty="0"/>
              <a:t>a1</a:t>
            </a:r>
            <a:r>
              <a:rPr lang="en-US" dirty="0">
                <a:solidFill>
                  <a:srgbClr val="999999"/>
                </a:solidFill>
              </a:rPr>
              <a:t>);    </a:t>
            </a:r>
            <a:r>
              <a:rPr lang="en-US" dirty="0"/>
              <a:t> </a:t>
            </a:r>
            <a:r>
              <a:rPr lang="en-US" dirty="0">
                <a:solidFill>
                  <a:srgbClr val="708090"/>
                </a:solidFill>
              </a:rPr>
              <a:t>// a0 runs before a1</a:t>
            </a:r>
            <a:r>
              <a:rPr lang="en-US" dirty="0"/>
              <a:t> </a:t>
            </a:r>
          </a:p>
          <a:p>
            <a:r>
              <a:rPr lang="en-US" dirty="0"/>
              <a:t>a0</a:t>
            </a:r>
            <a:r>
              <a:rPr lang="en-US" dirty="0">
                <a:solidFill>
                  <a:srgbClr val="999999"/>
                </a:solidFill>
              </a:rPr>
              <a:t>.</a:t>
            </a:r>
            <a:r>
              <a:rPr lang="en-US" dirty="0">
                <a:solidFill>
                  <a:srgbClr val="DD4A68"/>
                </a:solidFill>
              </a:rPr>
              <a:t>precede</a:t>
            </a:r>
            <a:r>
              <a:rPr lang="en-US" dirty="0">
                <a:solidFill>
                  <a:srgbClr val="999999"/>
                </a:solidFill>
              </a:rPr>
              <a:t>(</a:t>
            </a:r>
            <a:r>
              <a:rPr lang="en-US" dirty="0"/>
              <a:t>b2</a:t>
            </a:r>
            <a:r>
              <a:rPr lang="en-US" dirty="0">
                <a:solidFill>
                  <a:srgbClr val="999999"/>
                </a:solidFill>
              </a:rPr>
              <a:t>);</a:t>
            </a:r>
            <a:r>
              <a:rPr lang="en-US" dirty="0"/>
              <a:t>     </a:t>
            </a:r>
            <a:r>
              <a:rPr lang="en-US" dirty="0">
                <a:solidFill>
                  <a:srgbClr val="708090"/>
                </a:solidFill>
              </a:rPr>
              <a:t>// a0 runs before b2</a:t>
            </a:r>
            <a:r>
              <a:rPr lang="en-US" dirty="0"/>
              <a:t> </a:t>
            </a:r>
          </a:p>
          <a:p>
            <a:r>
              <a:rPr lang="en-US" dirty="0"/>
              <a:t>a1</a:t>
            </a:r>
            <a:r>
              <a:rPr lang="en-US" dirty="0">
                <a:solidFill>
                  <a:srgbClr val="999999"/>
                </a:solidFill>
              </a:rPr>
              <a:t>.</a:t>
            </a:r>
            <a:r>
              <a:rPr lang="en-US" dirty="0">
                <a:solidFill>
                  <a:srgbClr val="DD4A68"/>
                </a:solidFill>
              </a:rPr>
              <a:t>precede</a:t>
            </a:r>
            <a:r>
              <a:rPr lang="en-US" dirty="0">
                <a:solidFill>
                  <a:srgbClr val="999999"/>
                </a:solidFill>
              </a:rPr>
              <a:t>(</a:t>
            </a:r>
            <a:r>
              <a:rPr lang="en-US" dirty="0"/>
              <a:t>a2</a:t>
            </a:r>
            <a:r>
              <a:rPr lang="en-US" dirty="0">
                <a:solidFill>
                  <a:srgbClr val="999999"/>
                </a:solidFill>
              </a:rPr>
              <a:t>);    </a:t>
            </a:r>
            <a:r>
              <a:rPr lang="en-US" dirty="0"/>
              <a:t> </a:t>
            </a:r>
            <a:r>
              <a:rPr lang="en-US" dirty="0">
                <a:solidFill>
                  <a:srgbClr val="708090"/>
                </a:solidFill>
              </a:rPr>
              <a:t>// a1 runs before a2</a:t>
            </a:r>
            <a:r>
              <a:rPr lang="en-US" dirty="0"/>
              <a:t> </a:t>
            </a:r>
          </a:p>
          <a:p>
            <a:r>
              <a:rPr lang="en-US" dirty="0"/>
              <a:t>a1</a:t>
            </a:r>
            <a:r>
              <a:rPr lang="en-US" dirty="0">
                <a:solidFill>
                  <a:srgbClr val="999999"/>
                </a:solidFill>
              </a:rPr>
              <a:t>.</a:t>
            </a:r>
            <a:r>
              <a:rPr lang="en-US" dirty="0">
                <a:solidFill>
                  <a:srgbClr val="DD4A68"/>
                </a:solidFill>
              </a:rPr>
              <a:t>precede</a:t>
            </a:r>
            <a:r>
              <a:rPr lang="en-US" dirty="0">
                <a:solidFill>
                  <a:srgbClr val="999999"/>
                </a:solidFill>
              </a:rPr>
              <a:t>(</a:t>
            </a:r>
            <a:r>
              <a:rPr lang="en-US" dirty="0"/>
              <a:t>b3</a:t>
            </a:r>
            <a:r>
              <a:rPr lang="en-US" dirty="0">
                <a:solidFill>
                  <a:srgbClr val="999999"/>
                </a:solidFill>
              </a:rPr>
              <a:t>);</a:t>
            </a:r>
            <a:r>
              <a:rPr lang="en-US" dirty="0"/>
              <a:t>     </a:t>
            </a:r>
            <a:r>
              <a:rPr lang="en-US" dirty="0">
                <a:solidFill>
                  <a:srgbClr val="708090"/>
                </a:solidFill>
              </a:rPr>
              <a:t>// a1 runs before b3</a:t>
            </a:r>
            <a:r>
              <a:rPr lang="en-US" dirty="0"/>
              <a:t> </a:t>
            </a:r>
          </a:p>
          <a:p>
            <a:r>
              <a:rPr lang="en-US" dirty="0"/>
              <a:t>a2</a:t>
            </a:r>
            <a:r>
              <a:rPr lang="en-US" dirty="0">
                <a:solidFill>
                  <a:srgbClr val="999999"/>
                </a:solidFill>
              </a:rPr>
              <a:t>.</a:t>
            </a:r>
            <a:r>
              <a:rPr lang="en-US" dirty="0">
                <a:solidFill>
                  <a:srgbClr val="DD4A68"/>
                </a:solidFill>
              </a:rPr>
              <a:t>precede</a:t>
            </a:r>
            <a:r>
              <a:rPr lang="en-US" dirty="0">
                <a:solidFill>
                  <a:srgbClr val="999999"/>
                </a:solidFill>
              </a:rPr>
              <a:t>(</a:t>
            </a:r>
            <a:r>
              <a:rPr lang="en-US" dirty="0"/>
              <a:t>a3</a:t>
            </a:r>
            <a:r>
              <a:rPr lang="en-US" dirty="0">
                <a:solidFill>
                  <a:srgbClr val="999999"/>
                </a:solidFill>
              </a:rPr>
              <a:t>);</a:t>
            </a:r>
            <a:r>
              <a:rPr lang="en-US" dirty="0"/>
              <a:t>     </a:t>
            </a:r>
            <a:r>
              <a:rPr lang="en-US" dirty="0">
                <a:solidFill>
                  <a:srgbClr val="708090"/>
                </a:solidFill>
              </a:rPr>
              <a:t>// a2 runs before a3</a:t>
            </a:r>
            <a:r>
              <a:rPr lang="en-US" dirty="0"/>
              <a:t> </a:t>
            </a:r>
          </a:p>
          <a:p>
            <a:r>
              <a:rPr lang="en-US" dirty="0">
                <a:solidFill>
                  <a:srgbClr val="708090"/>
                </a:solidFill>
              </a:rPr>
              <a:t>// b_ -&gt; others</a:t>
            </a:r>
            <a:r>
              <a:rPr lang="en-US" dirty="0"/>
              <a:t> </a:t>
            </a:r>
          </a:p>
          <a:p>
            <a:r>
              <a:rPr lang="en-US" dirty="0"/>
              <a:t>b0</a:t>
            </a:r>
            <a:r>
              <a:rPr lang="en-US" dirty="0">
                <a:solidFill>
                  <a:srgbClr val="999999"/>
                </a:solidFill>
              </a:rPr>
              <a:t>.</a:t>
            </a:r>
            <a:r>
              <a:rPr lang="en-US" dirty="0">
                <a:solidFill>
                  <a:srgbClr val="DD4A68"/>
                </a:solidFill>
              </a:rPr>
              <a:t>precede</a:t>
            </a:r>
            <a:r>
              <a:rPr lang="en-US" dirty="0">
                <a:solidFill>
                  <a:srgbClr val="999999"/>
                </a:solidFill>
              </a:rPr>
              <a:t>(</a:t>
            </a:r>
            <a:r>
              <a:rPr lang="en-US" dirty="0"/>
              <a:t>b1</a:t>
            </a:r>
            <a:r>
              <a:rPr lang="en-US" dirty="0">
                <a:solidFill>
                  <a:srgbClr val="999999"/>
                </a:solidFill>
              </a:rPr>
              <a:t>);</a:t>
            </a:r>
            <a:r>
              <a:rPr lang="en-US" dirty="0"/>
              <a:t>     </a:t>
            </a:r>
            <a:r>
              <a:rPr lang="en-US" dirty="0">
                <a:solidFill>
                  <a:srgbClr val="708090"/>
                </a:solidFill>
              </a:rPr>
              <a:t>// b0 runs before b1</a:t>
            </a:r>
            <a:r>
              <a:rPr lang="en-US" dirty="0"/>
              <a:t> </a:t>
            </a:r>
          </a:p>
          <a:p>
            <a:r>
              <a:rPr lang="en-US" dirty="0"/>
              <a:t>b1</a:t>
            </a:r>
            <a:r>
              <a:rPr lang="en-US" dirty="0">
                <a:solidFill>
                  <a:srgbClr val="999999"/>
                </a:solidFill>
              </a:rPr>
              <a:t>.</a:t>
            </a:r>
            <a:r>
              <a:rPr lang="en-US" dirty="0">
                <a:solidFill>
                  <a:srgbClr val="DD4A68"/>
                </a:solidFill>
              </a:rPr>
              <a:t>precede</a:t>
            </a:r>
            <a:r>
              <a:rPr lang="en-US" dirty="0">
                <a:solidFill>
                  <a:srgbClr val="999999"/>
                </a:solidFill>
              </a:rPr>
              <a:t>(</a:t>
            </a:r>
            <a:r>
              <a:rPr lang="en-US" dirty="0"/>
              <a:t>b2</a:t>
            </a:r>
            <a:r>
              <a:rPr lang="en-US" dirty="0">
                <a:solidFill>
                  <a:srgbClr val="999999"/>
                </a:solidFill>
              </a:rPr>
              <a:t>);</a:t>
            </a:r>
            <a:r>
              <a:rPr lang="en-US" dirty="0"/>
              <a:t>     </a:t>
            </a:r>
            <a:r>
              <a:rPr lang="en-US" dirty="0">
                <a:solidFill>
                  <a:srgbClr val="708090"/>
                </a:solidFill>
              </a:rPr>
              <a:t>// b1 runs before b2</a:t>
            </a:r>
            <a:r>
              <a:rPr lang="en-US" dirty="0"/>
              <a:t> </a:t>
            </a:r>
          </a:p>
          <a:p>
            <a:r>
              <a:rPr lang="en-US" dirty="0"/>
              <a:t>b2</a:t>
            </a:r>
            <a:r>
              <a:rPr lang="en-US" dirty="0">
                <a:solidFill>
                  <a:srgbClr val="999999"/>
                </a:solidFill>
              </a:rPr>
              <a:t>.</a:t>
            </a:r>
            <a:r>
              <a:rPr lang="en-US" dirty="0">
                <a:solidFill>
                  <a:srgbClr val="DD4A68"/>
                </a:solidFill>
              </a:rPr>
              <a:t>precede</a:t>
            </a:r>
            <a:r>
              <a:rPr lang="en-US" dirty="0">
                <a:solidFill>
                  <a:srgbClr val="999999"/>
                </a:solidFill>
              </a:rPr>
              <a:t>(</a:t>
            </a:r>
            <a:r>
              <a:rPr lang="en-US" dirty="0"/>
              <a:t>b3</a:t>
            </a:r>
            <a:r>
              <a:rPr lang="en-US" dirty="0">
                <a:solidFill>
                  <a:srgbClr val="999999"/>
                </a:solidFill>
              </a:rPr>
              <a:t>);    </a:t>
            </a:r>
            <a:r>
              <a:rPr lang="en-US" dirty="0"/>
              <a:t> </a:t>
            </a:r>
            <a:r>
              <a:rPr lang="en-US" dirty="0">
                <a:solidFill>
                  <a:srgbClr val="708090"/>
                </a:solidFill>
              </a:rPr>
              <a:t>// b2 runs before b3</a:t>
            </a:r>
            <a:r>
              <a:rPr lang="en-US" dirty="0"/>
              <a:t> </a:t>
            </a:r>
          </a:p>
          <a:p>
            <a:r>
              <a:rPr lang="en-US" dirty="0"/>
              <a:t>b2</a:t>
            </a:r>
            <a:r>
              <a:rPr lang="en-US" dirty="0">
                <a:solidFill>
                  <a:srgbClr val="999999"/>
                </a:solidFill>
              </a:rPr>
              <a:t>.</a:t>
            </a:r>
            <a:r>
              <a:rPr lang="en-US" dirty="0">
                <a:solidFill>
                  <a:srgbClr val="DD4A68"/>
                </a:solidFill>
              </a:rPr>
              <a:t>precede</a:t>
            </a:r>
            <a:r>
              <a:rPr lang="en-US" dirty="0">
                <a:solidFill>
                  <a:srgbClr val="999999"/>
                </a:solidFill>
              </a:rPr>
              <a:t>(</a:t>
            </a:r>
            <a:r>
              <a:rPr lang="en-US" dirty="0"/>
              <a:t>a3</a:t>
            </a:r>
            <a:r>
              <a:rPr lang="en-US" dirty="0">
                <a:solidFill>
                  <a:srgbClr val="999999"/>
                </a:solidFill>
              </a:rPr>
              <a:t>);</a:t>
            </a:r>
            <a:r>
              <a:rPr lang="en-US" dirty="0"/>
              <a:t>     </a:t>
            </a:r>
            <a:r>
              <a:rPr lang="en-US" dirty="0">
                <a:solidFill>
                  <a:srgbClr val="708090"/>
                </a:solidFill>
              </a:rPr>
              <a:t>// b2 runs before a3</a:t>
            </a:r>
            <a:r>
              <a:rPr lang="en-US" dirty="0"/>
              <a:t> </a:t>
            </a:r>
          </a:p>
          <a:p>
            <a:r>
              <a:rPr lang="en-US" dirty="0">
                <a:solidFill>
                  <a:srgbClr val="708090"/>
                </a:solidFill>
              </a:rPr>
              <a:t>// target dependencies</a:t>
            </a:r>
            <a:r>
              <a:rPr lang="en-US" dirty="0"/>
              <a:t> </a:t>
            </a:r>
          </a:p>
          <a:p>
            <a:r>
              <a:rPr lang="en-US" dirty="0"/>
              <a:t>a3</a:t>
            </a:r>
            <a:r>
              <a:rPr lang="en-US" dirty="0">
                <a:solidFill>
                  <a:srgbClr val="999999"/>
                </a:solidFill>
              </a:rPr>
              <a:t>.</a:t>
            </a:r>
            <a:r>
              <a:rPr lang="en-US" dirty="0">
                <a:solidFill>
                  <a:srgbClr val="DD4A68"/>
                </a:solidFill>
              </a:rPr>
              <a:t>precede</a:t>
            </a:r>
            <a:r>
              <a:rPr lang="en-US" dirty="0">
                <a:solidFill>
                  <a:srgbClr val="999999"/>
                </a:solidFill>
              </a:rPr>
              <a:t>(</a:t>
            </a:r>
            <a:r>
              <a:rPr lang="en-US" dirty="0"/>
              <a:t>T</a:t>
            </a:r>
            <a:r>
              <a:rPr lang="en-US" dirty="0">
                <a:solidFill>
                  <a:srgbClr val="999999"/>
                </a:solidFill>
              </a:rPr>
              <a:t>);</a:t>
            </a:r>
            <a:r>
              <a:rPr lang="en-US" dirty="0"/>
              <a:t>       </a:t>
            </a:r>
            <a:r>
              <a:rPr lang="en-US" dirty="0">
                <a:solidFill>
                  <a:srgbClr val="708090"/>
                </a:solidFill>
              </a:rPr>
              <a:t>// a3 runs before T</a:t>
            </a:r>
            <a:r>
              <a:rPr lang="en-US" dirty="0"/>
              <a:t> </a:t>
            </a:r>
          </a:p>
          <a:p>
            <a:r>
              <a:rPr lang="en-US" dirty="0"/>
              <a:t>b1</a:t>
            </a:r>
            <a:r>
              <a:rPr lang="en-US" dirty="0">
                <a:solidFill>
                  <a:srgbClr val="999999"/>
                </a:solidFill>
              </a:rPr>
              <a:t>.</a:t>
            </a:r>
            <a:r>
              <a:rPr lang="en-US" dirty="0">
                <a:solidFill>
                  <a:srgbClr val="DD4A68"/>
                </a:solidFill>
              </a:rPr>
              <a:t>precede</a:t>
            </a:r>
            <a:r>
              <a:rPr lang="en-US" dirty="0">
                <a:solidFill>
                  <a:srgbClr val="999999"/>
                </a:solidFill>
              </a:rPr>
              <a:t>(</a:t>
            </a:r>
            <a:r>
              <a:rPr lang="en-US" dirty="0"/>
              <a:t>T</a:t>
            </a:r>
            <a:r>
              <a:rPr lang="en-US" dirty="0">
                <a:solidFill>
                  <a:srgbClr val="999999"/>
                </a:solidFill>
              </a:rPr>
              <a:t>);</a:t>
            </a:r>
            <a:r>
              <a:rPr lang="en-US" dirty="0"/>
              <a:t>       </a:t>
            </a:r>
            <a:r>
              <a:rPr lang="en-US" dirty="0">
                <a:solidFill>
                  <a:srgbClr val="708090"/>
                </a:solidFill>
              </a:rPr>
              <a:t>// b1 runs before T</a:t>
            </a:r>
            <a:r>
              <a:rPr lang="en-US" dirty="0"/>
              <a:t> </a:t>
            </a:r>
          </a:p>
          <a:p>
            <a:r>
              <a:rPr lang="en-US" dirty="0"/>
              <a:t>b3</a:t>
            </a:r>
            <a:r>
              <a:rPr lang="en-US" dirty="0">
                <a:solidFill>
                  <a:srgbClr val="999999"/>
                </a:solidFill>
              </a:rPr>
              <a:t>.</a:t>
            </a:r>
            <a:r>
              <a:rPr lang="en-US" dirty="0">
                <a:solidFill>
                  <a:srgbClr val="DD4A68"/>
                </a:solidFill>
              </a:rPr>
              <a:t>precede</a:t>
            </a:r>
            <a:r>
              <a:rPr lang="en-US" dirty="0">
                <a:solidFill>
                  <a:srgbClr val="999999"/>
                </a:solidFill>
              </a:rPr>
              <a:t>(</a:t>
            </a:r>
            <a:r>
              <a:rPr lang="en-US" dirty="0"/>
              <a:t>T</a:t>
            </a:r>
            <a:r>
              <a:rPr lang="en-US" dirty="0">
                <a:solidFill>
                  <a:srgbClr val="999999"/>
                </a:solidFill>
              </a:rPr>
              <a:t>);</a:t>
            </a:r>
            <a:r>
              <a:rPr lang="en-US" dirty="0"/>
              <a:t>       </a:t>
            </a:r>
            <a:r>
              <a:rPr lang="en-US" dirty="0">
                <a:solidFill>
                  <a:srgbClr val="708090"/>
                </a:solidFill>
              </a:rPr>
              <a:t>// b3 runs before T</a:t>
            </a:r>
            <a:endParaRPr lang="en-US" dirty="0"/>
          </a:p>
        </p:txBody>
      </p:sp>
      <p:pic>
        <p:nvPicPr>
          <p:cNvPr id="6" name="Picture 5">
            <a:extLst>
              <a:ext uri="{FF2B5EF4-FFF2-40B4-BE49-F238E27FC236}">
                <a16:creationId xmlns:a16="http://schemas.microsoft.com/office/drawing/2014/main" id="{C3B4E7A6-0564-4A41-B4EB-738C8B90FC1E}"/>
              </a:ext>
            </a:extLst>
          </p:cNvPr>
          <p:cNvPicPr>
            <a:picLocks noChangeAspect="1"/>
          </p:cNvPicPr>
          <p:nvPr/>
        </p:nvPicPr>
        <p:blipFill>
          <a:blip r:embed="rId3"/>
          <a:stretch>
            <a:fillRect/>
          </a:stretch>
        </p:blipFill>
        <p:spPr>
          <a:xfrm>
            <a:off x="4437850" y="1281276"/>
            <a:ext cx="3004456" cy="5254546"/>
          </a:xfrm>
          <a:prstGeom prst="rect">
            <a:avLst/>
          </a:prstGeom>
        </p:spPr>
      </p:pic>
      <p:sp>
        <p:nvSpPr>
          <p:cNvPr id="9" name="TextBox 8">
            <a:extLst>
              <a:ext uri="{FF2B5EF4-FFF2-40B4-BE49-F238E27FC236}">
                <a16:creationId xmlns:a16="http://schemas.microsoft.com/office/drawing/2014/main" id="{E0290262-FF91-754B-B6A0-30ABE24C7455}"/>
              </a:ext>
            </a:extLst>
          </p:cNvPr>
          <p:cNvSpPr txBox="1"/>
          <p:nvPr/>
        </p:nvSpPr>
        <p:spPr>
          <a:xfrm rot="20153450">
            <a:off x="6885301" y="5133989"/>
            <a:ext cx="2076448" cy="707886"/>
          </a:xfrm>
          <a:prstGeom prst="rect">
            <a:avLst/>
          </a:prstGeom>
          <a:noFill/>
          <a:ln w="38100">
            <a:solidFill>
              <a:srgbClr val="FF0000"/>
            </a:solidFill>
          </a:ln>
        </p:spPr>
        <p:txBody>
          <a:bodyPr wrap="square" rtlCol="0">
            <a:spAutoFit/>
          </a:bodyPr>
          <a:lstStyle/>
          <a:p>
            <a:pPr algn="r"/>
            <a:r>
              <a:rPr lang="en-US" sz="2000" i="1" dirty="0"/>
              <a:t>Still simple in Cpp-Taskflow</a:t>
            </a:r>
          </a:p>
        </p:txBody>
      </p:sp>
    </p:spTree>
    <p:extLst>
      <p:ext uri="{BB962C8B-B14F-4D97-AF65-F5344CB8AC3E}">
        <p14:creationId xmlns:p14="http://schemas.microsoft.com/office/powerpoint/2010/main" val="1094114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33F88-785A-A847-9801-6E9CA2D9CD4B}"/>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45435123-850A-C04A-8956-FD8AB4EC0217}"/>
              </a:ext>
            </a:extLst>
          </p:cNvPr>
          <p:cNvSpPr>
            <a:spLocks noGrp="1"/>
          </p:cNvSpPr>
          <p:nvPr>
            <p:ph type="title"/>
          </p:nvPr>
        </p:nvSpPr>
        <p:spPr/>
        <p:txBody>
          <a:bodyPr>
            <a:normAutofit/>
          </a:bodyPr>
          <a:lstStyle/>
          <a:p>
            <a:r>
              <a:rPr lang="en-US" dirty="0"/>
              <a:t>Our Goal of Parallel Task Programming</a:t>
            </a:r>
          </a:p>
        </p:txBody>
      </p:sp>
      <p:sp>
        <p:nvSpPr>
          <p:cNvPr id="5" name="Oval 4">
            <a:extLst>
              <a:ext uri="{FF2B5EF4-FFF2-40B4-BE49-F238E27FC236}">
                <a16:creationId xmlns:a16="http://schemas.microsoft.com/office/drawing/2014/main" id="{429C8C08-1E8D-F848-8A25-07058E012981}"/>
              </a:ext>
            </a:extLst>
          </p:cNvPr>
          <p:cNvSpPr/>
          <p:nvPr/>
        </p:nvSpPr>
        <p:spPr>
          <a:xfrm>
            <a:off x="3526002" y="1328190"/>
            <a:ext cx="1828800" cy="1828800"/>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6" name="TextBox 5">
            <a:extLst>
              <a:ext uri="{FF2B5EF4-FFF2-40B4-BE49-F238E27FC236}">
                <a16:creationId xmlns:a16="http://schemas.microsoft.com/office/drawing/2014/main" id="{750EABE9-8653-1942-8A31-BB98EDBDD029}"/>
              </a:ext>
            </a:extLst>
          </p:cNvPr>
          <p:cNvSpPr txBox="1"/>
          <p:nvPr/>
        </p:nvSpPr>
        <p:spPr>
          <a:xfrm>
            <a:off x="3411334" y="2021756"/>
            <a:ext cx="2092000" cy="384721"/>
          </a:xfrm>
          <a:prstGeom prst="rect">
            <a:avLst/>
          </a:prstGeom>
          <a:noFill/>
        </p:spPr>
        <p:txBody>
          <a:bodyPr wrap="square" rtlCol="0">
            <a:spAutoFit/>
          </a:bodyPr>
          <a:lstStyle/>
          <a:p>
            <a:pPr algn="ctr"/>
            <a:r>
              <a:rPr lang="en-US" sz="1900" dirty="0">
                <a:solidFill>
                  <a:schemeClr val="bg1"/>
                </a:solidFill>
                <a:latin typeface="Arial"/>
                <a:cs typeface="Arial"/>
              </a:rPr>
              <a:t>Programmability</a:t>
            </a:r>
          </a:p>
        </p:txBody>
      </p:sp>
      <p:sp>
        <p:nvSpPr>
          <p:cNvPr id="7" name="Oval 6">
            <a:extLst>
              <a:ext uri="{FF2B5EF4-FFF2-40B4-BE49-F238E27FC236}">
                <a16:creationId xmlns:a16="http://schemas.microsoft.com/office/drawing/2014/main" id="{70108EAF-FED8-134A-A258-3A5858A2220A}"/>
              </a:ext>
            </a:extLst>
          </p:cNvPr>
          <p:cNvSpPr/>
          <p:nvPr/>
        </p:nvSpPr>
        <p:spPr>
          <a:xfrm>
            <a:off x="1697201" y="3385706"/>
            <a:ext cx="1828800" cy="18288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8" name="TextBox 7">
            <a:extLst>
              <a:ext uri="{FF2B5EF4-FFF2-40B4-BE49-F238E27FC236}">
                <a16:creationId xmlns:a16="http://schemas.microsoft.com/office/drawing/2014/main" id="{E0676EB1-55A8-614C-957E-4511EEF55593}"/>
              </a:ext>
            </a:extLst>
          </p:cNvPr>
          <p:cNvSpPr txBox="1"/>
          <p:nvPr/>
        </p:nvSpPr>
        <p:spPr>
          <a:xfrm>
            <a:off x="1697201" y="4102139"/>
            <a:ext cx="1828799" cy="400110"/>
          </a:xfrm>
          <a:prstGeom prst="rect">
            <a:avLst/>
          </a:prstGeom>
          <a:noFill/>
        </p:spPr>
        <p:txBody>
          <a:bodyPr wrap="square" rtlCol="0">
            <a:spAutoFit/>
          </a:bodyPr>
          <a:lstStyle/>
          <a:p>
            <a:pPr algn="ctr"/>
            <a:r>
              <a:rPr lang="en-US" sz="2000" dirty="0">
                <a:solidFill>
                  <a:schemeClr val="bg1"/>
                </a:solidFill>
                <a:latin typeface="Arial"/>
                <a:cs typeface="Arial"/>
              </a:rPr>
              <a:t>Transparency</a:t>
            </a:r>
          </a:p>
        </p:txBody>
      </p:sp>
      <p:sp>
        <p:nvSpPr>
          <p:cNvPr id="9" name="Oval 8">
            <a:extLst>
              <a:ext uri="{FF2B5EF4-FFF2-40B4-BE49-F238E27FC236}">
                <a16:creationId xmlns:a16="http://schemas.microsoft.com/office/drawing/2014/main" id="{699B32D3-DF78-D34B-B5DB-503795ACD8D2}"/>
              </a:ext>
            </a:extLst>
          </p:cNvPr>
          <p:cNvSpPr/>
          <p:nvPr/>
        </p:nvSpPr>
        <p:spPr>
          <a:xfrm>
            <a:off x="5354802" y="3385706"/>
            <a:ext cx="1828800" cy="1828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10" name="TextBox 9">
            <a:extLst>
              <a:ext uri="{FF2B5EF4-FFF2-40B4-BE49-F238E27FC236}">
                <a16:creationId xmlns:a16="http://schemas.microsoft.com/office/drawing/2014/main" id="{D2C3CA08-2B32-F045-972E-F2628B9C4957}"/>
              </a:ext>
            </a:extLst>
          </p:cNvPr>
          <p:cNvSpPr txBox="1"/>
          <p:nvPr/>
        </p:nvSpPr>
        <p:spPr>
          <a:xfrm>
            <a:off x="5354802" y="4109845"/>
            <a:ext cx="1828799" cy="400110"/>
          </a:xfrm>
          <a:prstGeom prst="rect">
            <a:avLst/>
          </a:prstGeom>
          <a:noFill/>
        </p:spPr>
        <p:txBody>
          <a:bodyPr wrap="square" rtlCol="0">
            <a:spAutoFit/>
          </a:bodyPr>
          <a:lstStyle/>
          <a:p>
            <a:pPr algn="ctr"/>
            <a:r>
              <a:rPr lang="en-US" sz="2000" dirty="0">
                <a:solidFill>
                  <a:schemeClr val="bg1"/>
                </a:solidFill>
                <a:latin typeface="Arial"/>
                <a:cs typeface="Arial"/>
              </a:rPr>
              <a:t>Performance</a:t>
            </a:r>
          </a:p>
        </p:txBody>
      </p:sp>
      <p:cxnSp>
        <p:nvCxnSpPr>
          <p:cNvPr id="11" name="Straight Connector 10">
            <a:extLst>
              <a:ext uri="{FF2B5EF4-FFF2-40B4-BE49-F238E27FC236}">
                <a16:creationId xmlns:a16="http://schemas.microsoft.com/office/drawing/2014/main" id="{1EBDAA93-7E1A-A14F-9BBF-A26A2CC92B59}"/>
              </a:ext>
            </a:extLst>
          </p:cNvPr>
          <p:cNvCxnSpPr>
            <a:stCxn id="5" idx="3"/>
            <a:endCxn id="7" idx="7"/>
          </p:cNvCxnSpPr>
          <p:nvPr/>
        </p:nvCxnSpPr>
        <p:spPr>
          <a:xfrm flipH="1">
            <a:off x="3258179" y="2889168"/>
            <a:ext cx="535645" cy="76436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F1DCE7A-B22A-0E48-B561-8C5C1D490030}"/>
              </a:ext>
            </a:extLst>
          </p:cNvPr>
          <p:cNvCxnSpPr>
            <a:stCxn id="10" idx="1"/>
            <a:endCxn id="8" idx="3"/>
          </p:cNvCxnSpPr>
          <p:nvPr/>
        </p:nvCxnSpPr>
        <p:spPr>
          <a:xfrm flipH="1" flipV="1">
            <a:off x="3526000" y="4302194"/>
            <a:ext cx="1828802" cy="7706"/>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F48C3EC-5002-D64D-A11F-4AB55A54A7BE}"/>
              </a:ext>
            </a:extLst>
          </p:cNvPr>
          <p:cNvCxnSpPr>
            <a:stCxn id="9" idx="1"/>
            <a:endCxn id="5" idx="5"/>
          </p:cNvCxnSpPr>
          <p:nvPr/>
        </p:nvCxnSpPr>
        <p:spPr>
          <a:xfrm flipH="1" flipV="1">
            <a:off x="5086980" y="2889168"/>
            <a:ext cx="535644" cy="76436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89ECADDA-C47E-074F-B8AC-B9A04D3D6949}"/>
              </a:ext>
            </a:extLst>
          </p:cNvPr>
          <p:cNvSpPr txBox="1"/>
          <p:nvPr/>
        </p:nvSpPr>
        <p:spPr>
          <a:xfrm>
            <a:off x="628649" y="5358953"/>
            <a:ext cx="8104289" cy="1107996"/>
          </a:xfrm>
          <a:prstGeom prst="rect">
            <a:avLst/>
          </a:prstGeom>
          <a:noFill/>
        </p:spPr>
        <p:txBody>
          <a:bodyPr wrap="square" rtlCol="0">
            <a:spAutoFit/>
          </a:bodyPr>
          <a:lstStyle/>
          <a:p>
            <a:r>
              <a:rPr lang="en-US" sz="2200" i="1" dirty="0"/>
              <a:t>“</a:t>
            </a:r>
            <a:r>
              <a:rPr lang="en-US" sz="2200" i="1" dirty="0">
                <a:solidFill>
                  <a:srgbClr val="008000"/>
                </a:solidFill>
              </a:rPr>
              <a:t>We want to let users easily express their parallel computing workload </a:t>
            </a:r>
            <a:r>
              <a:rPr lang="en-US" sz="2200" i="1" dirty="0">
                <a:solidFill>
                  <a:srgbClr val="FF0000"/>
                </a:solidFill>
              </a:rPr>
              <a:t>without taking away the control over system details to achieve high performance, </a:t>
            </a:r>
            <a:r>
              <a:rPr lang="en-US" sz="2200" i="1" dirty="0">
                <a:solidFill>
                  <a:srgbClr val="0000FF"/>
                </a:solidFill>
              </a:rPr>
              <a:t>using our expressive API in modern C++</a:t>
            </a:r>
            <a:r>
              <a:rPr lang="en-US" sz="2200" i="1" dirty="0"/>
              <a:t>”</a:t>
            </a:r>
          </a:p>
        </p:txBody>
      </p:sp>
      <p:sp>
        <p:nvSpPr>
          <p:cNvPr id="14" name="TextBox 13">
            <a:extLst>
              <a:ext uri="{FF2B5EF4-FFF2-40B4-BE49-F238E27FC236}">
                <a16:creationId xmlns:a16="http://schemas.microsoft.com/office/drawing/2014/main" id="{3309E1DE-2FAD-8740-9432-3A4E6FE4A99B}"/>
              </a:ext>
            </a:extLst>
          </p:cNvPr>
          <p:cNvSpPr txBox="1"/>
          <p:nvPr/>
        </p:nvSpPr>
        <p:spPr>
          <a:xfrm>
            <a:off x="841140" y="1329421"/>
            <a:ext cx="2684860" cy="707886"/>
          </a:xfrm>
          <a:prstGeom prst="rect">
            <a:avLst/>
          </a:prstGeom>
          <a:noFill/>
        </p:spPr>
        <p:txBody>
          <a:bodyPr wrap="square" rtlCol="0">
            <a:spAutoFit/>
          </a:bodyPr>
          <a:lstStyle/>
          <a:p>
            <a:pPr algn="r"/>
            <a:r>
              <a:rPr lang="en-US" sz="2000" i="1" dirty="0">
                <a:solidFill>
                  <a:srgbClr val="0432FF"/>
                </a:solidFill>
              </a:rPr>
              <a:t>NO redundant and boilerplate code</a:t>
            </a:r>
          </a:p>
        </p:txBody>
      </p:sp>
      <p:sp>
        <p:nvSpPr>
          <p:cNvPr id="15" name="TextBox 14">
            <a:extLst>
              <a:ext uri="{FF2B5EF4-FFF2-40B4-BE49-F238E27FC236}">
                <a16:creationId xmlns:a16="http://schemas.microsoft.com/office/drawing/2014/main" id="{A3C8523D-25D6-EC4D-BD1A-7101FE91A6DB}"/>
              </a:ext>
            </a:extLst>
          </p:cNvPr>
          <p:cNvSpPr txBox="1"/>
          <p:nvPr/>
        </p:nvSpPr>
        <p:spPr>
          <a:xfrm>
            <a:off x="5622624" y="2681155"/>
            <a:ext cx="3110315" cy="707886"/>
          </a:xfrm>
          <a:prstGeom prst="rect">
            <a:avLst/>
          </a:prstGeom>
          <a:noFill/>
        </p:spPr>
        <p:txBody>
          <a:bodyPr wrap="square" rtlCol="0">
            <a:spAutoFit/>
          </a:bodyPr>
          <a:lstStyle/>
          <a:p>
            <a:r>
              <a:rPr lang="en-US" sz="2000" i="1" dirty="0">
                <a:solidFill>
                  <a:srgbClr val="FF0000"/>
                </a:solidFill>
              </a:rPr>
              <a:t>NO taking away the control over system details</a:t>
            </a:r>
          </a:p>
        </p:txBody>
      </p:sp>
      <p:sp>
        <p:nvSpPr>
          <p:cNvPr id="16" name="TextBox 15">
            <a:extLst>
              <a:ext uri="{FF2B5EF4-FFF2-40B4-BE49-F238E27FC236}">
                <a16:creationId xmlns:a16="http://schemas.microsoft.com/office/drawing/2014/main" id="{9D2E89B7-EB25-2943-96EA-10A491BB6BDF}"/>
              </a:ext>
            </a:extLst>
          </p:cNvPr>
          <p:cNvSpPr txBox="1"/>
          <p:nvPr/>
        </p:nvSpPr>
        <p:spPr>
          <a:xfrm>
            <a:off x="510170" y="2685811"/>
            <a:ext cx="2748009" cy="707886"/>
          </a:xfrm>
          <a:prstGeom prst="rect">
            <a:avLst/>
          </a:prstGeom>
          <a:noFill/>
        </p:spPr>
        <p:txBody>
          <a:bodyPr wrap="square" rtlCol="0">
            <a:spAutoFit/>
          </a:bodyPr>
          <a:lstStyle/>
          <a:p>
            <a:pPr algn="r"/>
            <a:r>
              <a:rPr lang="en-US" sz="2000" i="1" dirty="0">
                <a:solidFill>
                  <a:srgbClr val="00B050"/>
                </a:solidFill>
              </a:rPr>
              <a:t>NO difficult concurrency control details</a:t>
            </a:r>
          </a:p>
        </p:txBody>
      </p:sp>
    </p:spTree>
    <p:extLst>
      <p:ext uri="{BB962C8B-B14F-4D97-AF65-F5344CB8AC3E}">
        <p14:creationId xmlns:p14="http://schemas.microsoft.com/office/powerpoint/2010/main" val="3758859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CE0191-4F10-3E4C-BEE9-372F56F38424}"/>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10A08413-41D9-C543-BD7A-BA12D6E9D4B6}"/>
              </a:ext>
            </a:extLst>
          </p:cNvPr>
          <p:cNvSpPr>
            <a:spLocks noGrp="1"/>
          </p:cNvSpPr>
          <p:nvPr>
            <p:ph type="title"/>
          </p:nvPr>
        </p:nvSpPr>
        <p:spPr/>
        <p:txBody>
          <a:bodyPr>
            <a:normAutofit/>
          </a:bodyPr>
          <a:lstStyle/>
          <a:p>
            <a:r>
              <a:rPr lang="en-US" dirty="0"/>
              <a:t>Keep Programmability in Mind</a:t>
            </a:r>
          </a:p>
        </p:txBody>
      </p:sp>
      <p:sp>
        <p:nvSpPr>
          <p:cNvPr id="4" name="Content Placeholder 3">
            <a:extLst>
              <a:ext uri="{FF2B5EF4-FFF2-40B4-BE49-F238E27FC236}">
                <a16:creationId xmlns:a16="http://schemas.microsoft.com/office/drawing/2014/main" id="{B05D8450-51E0-FC47-AE8C-5D0CEC470F58}"/>
              </a:ext>
            </a:extLst>
          </p:cNvPr>
          <p:cNvSpPr>
            <a:spLocks noGrp="1"/>
          </p:cNvSpPr>
          <p:nvPr>
            <p:ph idx="1"/>
          </p:nvPr>
        </p:nvSpPr>
        <p:spPr>
          <a:xfrm>
            <a:off x="628650" y="1295944"/>
            <a:ext cx="7886700" cy="5404754"/>
          </a:xfrm>
        </p:spPr>
        <p:txBody>
          <a:bodyPr>
            <a:normAutofit/>
          </a:bodyPr>
          <a:lstStyle/>
          <a:p>
            <a:r>
              <a:rPr lang="en-US" dirty="0"/>
              <a:t>In the cloud era …</a:t>
            </a:r>
          </a:p>
          <a:p>
            <a:pPr lvl="1"/>
            <a:r>
              <a:rPr lang="en-US" dirty="0"/>
              <a:t>Hardware is just a commodity</a:t>
            </a:r>
          </a:p>
          <a:p>
            <a:pPr lvl="1"/>
            <a:r>
              <a:rPr lang="en-US" dirty="0"/>
              <a:t>Building a cluster is cheap</a:t>
            </a:r>
          </a:p>
          <a:p>
            <a:pPr lvl="1"/>
            <a:r>
              <a:rPr lang="en-US" dirty="0"/>
              <a:t>Coding takes people and time</a:t>
            </a:r>
          </a:p>
        </p:txBody>
      </p:sp>
      <p:sp>
        <p:nvSpPr>
          <p:cNvPr id="6" name="TextBox 5">
            <a:extLst>
              <a:ext uri="{FF2B5EF4-FFF2-40B4-BE49-F238E27FC236}">
                <a16:creationId xmlns:a16="http://schemas.microsoft.com/office/drawing/2014/main" id="{EAB18FD3-EE77-394E-B656-16F6A693BAC2}"/>
              </a:ext>
            </a:extLst>
          </p:cNvPr>
          <p:cNvSpPr txBox="1"/>
          <p:nvPr/>
        </p:nvSpPr>
        <p:spPr>
          <a:xfrm>
            <a:off x="302935" y="6189462"/>
            <a:ext cx="5031065" cy="369332"/>
          </a:xfrm>
          <a:prstGeom prst="rect">
            <a:avLst/>
          </a:prstGeom>
          <a:noFill/>
        </p:spPr>
        <p:txBody>
          <a:bodyPr wrap="square" rtlCol="0">
            <a:spAutoFit/>
          </a:bodyPr>
          <a:lstStyle/>
          <a:p>
            <a:pPr algn="ctr"/>
            <a:r>
              <a:rPr lang="en-US" b="1" dirty="0">
                <a:solidFill>
                  <a:srgbClr val="00B050"/>
                </a:solidFill>
              </a:rPr>
              <a:t>2018 </a:t>
            </a:r>
            <a:r>
              <a:rPr lang="en-US" b="1" dirty="0" err="1">
                <a:solidFill>
                  <a:srgbClr val="00B050"/>
                </a:solidFill>
              </a:rPr>
              <a:t>Avg</a:t>
            </a:r>
            <a:r>
              <a:rPr lang="en-US" b="1" dirty="0">
                <a:solidFill>
                  <a:srgbClr val="00B050"/>
                </a:solidFill>
              </a:rPr>
              <a:t> Software Engineer salary (NY) &gt; </a:t>
            </a:r>
            <a:r>
              <a:rPr lang="en-US" b="1" dirty="0">
                <a:solidFill>
                  <a:srgbClr val="FF0000"/>
                </a:solidFill>
              </a:rPr>
              <a:t>$170K</a:t>
            </a:r>
          </a:p>
        </p:txBody>
      </p:sp>
      <p:sp>
        <p:nvSpPr>
          <p:cNvPr id="8" name="TextBox 7">
            <a:extLst>
              <a:ext uri="{FF2B5EF4-FFF2-40B4-BE49-F238E27FC236}">
                <a16:creationId xmlns:a16="http://schemas.microsoft.com/office/drawing/2014/main" id="{4E2363A2-4DB5-404D-B51E-36C6E2F3724F}"/>
              </a:ext>
            </a:extLst>
          </p:cNvPr>
          <p:cNvSpPr txBox="1"/>
          <p:nvPr/>
        </p:nvSpPr>
        <p:spPr>
          <a:xfrm>
            <a:off x="5187523" y="4118889"/>
            <a:ext cx="3802768" cy="1938992"/>
          </a:xfrm>
          <a:prstGeom prst="rect">
            <a:avLst/>
          </a:prstGeom>
          <a:noFill/>
        </p:spPr>
        <p:txBody>
          <a:bodyPr wrap="square" rtlCol="0">
            <a:spAutoFit/>
          </a:bodyPr>
          <a:lstStyle/>
          <a:p>
            <a:r>
              <a:rPr lang="en-US" sz="2400" b="1" i="1" dirty="0"/>
              <a:t>Programmability can affect the </a:t>
            </a:r>
            <a:r>
              <a:rPr lang="en-US" sz="2400" b="1" i="1" dirty="0">
                <a:solidFill>
                  <a:srgbClr val="FF0000"/>
                </a:solidFill>
              </a:rPr>
              <a:t>performance</a:t>
            </a:r>
            <a:r>
              <a:rPr lang="en-US" sz="2400" b="1" i="1" dirty="0"/>
              <a:t> and </a:t>
            </a:r>
            <a:r>
              <a:rPr lang="en-US" sz="2400" b="1" i="1" dirty="0">
                <a:solidFill>
                  <a:srgbClr val="FF0000"/>
                </a:solidFill>
              </a:rPr>
              <a:t>productivity</a:t>
            </a:r>
            <a:r>
              <a:rPr lang="en-US" sz="2400" b="1" i="1" dirty="0"/>
              <a:t> in many aspects (details, styles, high-level decisions, etc.)!</a:t>
            </a:r>
          </a:p>
        </p:txBody>
      </p:sp>
      <p:pic>
        <p:nvPicPr>
          <p:cNvPr id="12" name="Picture 11">
            <a:extLst>
              <a:ext uri="{FF2B5EF4-FFF2-40B4-BE49-F238E27FC236}">
                <a16:creationId xmlns:a16="http://schemas.microsoft.com/office/drawing/2014/main" id="{01FC3195-2BD3-7142-86F3-79EA79C80A49}"/>
              </a:ext>
            </a:extLst>
          </p:cNvPr>
          <p:cNvPicPr>
            <a:picLocks noChangeAspect="1"/>
          </p:cNvPicPr>
          <p:nvPr/>
        </p:nvPicPr>
        <p:blipFill rotWithShape="1">
          <a:blip r:embed="rId3"/>
          <a:srcRect b="10172"/>
          <a:stretch/>
        </p:blipFill>
        <p:spPr>
          <a:xfrm>
            <a:off x="628650" y="3274183"/>
            <a:ext cx="4601737" cy="2906484"/>
          </a:xfrm>
          <a:prstGeom prst="rect">
            <a:avLst/>
          </a:prstGeom>
        </p:spPr>
      </p:pic>
      <p:pic>
        <p:nvPicPr>
          <p:cNvPr id="14" name="Picture 13">
            <a:extLst>
              <a:ext uri="{FF2B5EF4-FFF2-40B4-BE49-F238E27FC236}">
                <a16:creationId xmlns:a16="http://schemas.microsoft.com/office/drawing/2014/main" id="{49C9DDC3-B3E7-7E44-83FD-02E9A95ECF6F}"/>
              </a:ext>
            </a:extLst>
          </p:cNvPr>
          <p:cNvPicPr>
            <a:picLocks noChangeAspect="1"/>
          </p:cNvPicPr>
          <p:nvPr/>
        </p:nvPicPr>
        <p:blipFill>
          <a:blip r:embed="rId4"/>
          <a:stretch>
            <a:fillRect/>
          </a:stretch>
        </p:blipFill>
        <p:spPr>
          <a:xfrm>
            <a:off x="5442567" y="2005731"/>
            <a:ext cx="1672167" cy="1003300"/>
          </a:xfrm>
          <a:prstGeom prst="rect">
            <a:avLst/>
          </a:prstGeom>
        </p:spPr>
      </p:pic>
      <p:pic>
        <p:nvPicPr>
          <p:cNvPr id="13" name="Picture 12">
            <a:extLst>
              <a:ext uri="{FF2B5EF4-FFF2-40B4-BE49-F238E27FC236}">
                <a16:creationId xmlns:a16="http://schemas.microsoft.com/office/drawing/2014/main" id="{4CE9A904-3DAF-FF4B-A0A9-895C6E50275A}"/>
              </a:ext>
            </a:extLst>
          </p:cNvPr>
          <p:cNvPicPr>
            <a:picLocks noChangeAspect="1"/>
          </p:cNvPicPr>
          <p:nvPr/>
        </p:nvPicPr>
        <p:blipFill rotWithShape="1">
          <a:blip r:embed="rId5"/>
          <a:srcRect l="23148" t="1219" r="23148"/>
          <a:stretch/>
        </p:blipFill>
        <p:spPr>
          <a:xfrm>
            <a:off x="6899556" y="1172122"/>
            <a:ext cx="1490750" cy="1335259"/>
          </a:xfrm>
          <a:prstGeom prst="rect">
            <a:avLst/>
          </a:prstGeom>
        </p:spPr>
      </p:pic>
      <p:pic>
        <p:nvPicPr>
          <p:cNvPr id="15" name="Picture 14">
            <a:extLst>
              <a:ext uri="{FF2B5EF4-FFF2-40B4-BE49-F238E27FC236}">
                <a16:creationId xmlns:a16="http://schemas.microsoft.com/office/drawing/2014/main" id="{D349ABC9-6C21-0747-A535-8292135237B0}"/>
              </a:ext>
            </a:extLst>
          </p:cNvPr>
          <p:cNvPicPr>
            <a:picLocks noChangeAspect="1"/>
          </p:cNvPicPr>
          <p:nvPr/>
        </p:nvPicPr>
        <p:blipFill>
          <a:blip r:embed="rId6"/>
          <a:stretch>
            <a:fillRect/>
          </a:stretch>
        </p:blipFill>
        <p:spPr>
          <a:xfrm>
            <a:off x="7354881" y="2439649"/>
            <a:ext cx="1883833" cy="984894"/>
          </a:xfrm>
          <a:prstGeom prst="rect">
            <a:avLst/>
          </a:prstGeom>
        </p:spPr>
      </p:pic>
    </p:spTree>
    <p:extLst>
      <p:ext uri="{BB962C8B-B14F-4D97-AF65-F5344CB8AC3E}">
        <p14:creationId xmlns:p14="http://schemas.microsoft.com/office/powerpoint/2010/main" val="1864415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77FD30-BF4F-DD41-B6FD-8D3A7E87F359}"/>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F2B4D4D5-A03B-3D4D-978F-7E96511A6E8F}"/>
              </a:ext>
            </a:extLst>
          </p:cNvPr>
          <p:cNvSpPr>
            <a:spLocks noGrp="1"/>
          </p:cNvSpPr>
          <p:nvPr>
            <p:ph type="title"/>
          </p:nvPr>
        </p:nvSpPr>
        <p:spPr/>
        <p:txBody>
          <a:bodyPr/>
          <a:lstStyle/>
          <a:p>
            <a:r>
              <a:rPr lang="en-US" dirty="0"/>
              <a:t>Why Task Parallelism?</a:t>
            </a:r>
          </a:p>
        </p:txBody>
      </p:sp>
      <p:sp>
        <p:nvSpPr>
          <p:cNvPr id="4" name="Content Placeholder 3">
            <a:extLst>
              <a:ext uri="{FF2B5EF4-FFF2-40B4-BE49-F238E27FC236}">
                <a16:creationId xmlns:a16="http://schemas.microsoft.com/office/drawing/2014/main" id="{45C5A9C9-990C-CA48-9FC0-2EF0C4C2A406}"/>
              </a:ext>
            </a:extLst>
          </p:cNvPr>
          <p:cNvSpPr>
            <a:spLocks noGrp="1"/>
          </p:cNvSpPr>
          <p:nvPr>
            <p:ph idx="1"/>
          </p:nvPr>
        </p:nvSpPr>
        <p:spPr>
          <a:xfrm>
            <a:off x="628650" y="1295944"/>
            <a:ext cx="7886700" cy="5332674"/>
          </a:xfrm>
        </p:spPr>
        <p:txBody>
          <a:bodyPr/>
          <a:lstStyle/>
          <a:p>
            <a:r>
              <a:rPr lang="en-US" dirty="0"/>
              <a:t>Project Motivation: Large-scale VLSI timing analysis</a:t>
            </a:r>
          </a:p>
          <a:p>
            <a:pPr lvl="1"/>
            <a:r>
              <a:rPr lang="en-US" dirty="0"/>
              <a:t>Extremely large and complex task dependencies</a:t>
            </a:r>
          </a:p>
          <a:p>
            <a:pPr lvl="1"/>
            <a:r>
              <a:rPr lang="en-US" dirty="0"/>
              <a:t>Irregular compute patterns</a:t>
            </a:r>
          </a:p>
          <a:p>
            <a:pPr lvl="1"/>
            <a:r>
              <a:rPr lang="en-US" dirty="0"/>
              <a:t>Incremental and dynamic control flows</a:t>
            </a:r>
          </a:p>
          <a:p>
            <a:r>
              <a:rPr lang="en-US" dirty="0"/>
              <a:t>Existing solutions (including </a:t>
            </a:r>
            <a:r>
              <a:rPr lang="en-US" dirty="0">
                <a:solidFill>
                  <a:srgbClr val="00B050"/>
                </a:solidFill>
              </a:rPr>
              <a:t>OpenTimer*</a:t>
            </a:r>
            <a:r>
              <a:rPr lang="en-US" dirty="0"/>
              <a:t>)</a:t>
            </a:r>
          </a:p>
          <a:p>
            <a:pPr lvl="1"/>
            <a:r>
              <a:rPr lang="en-US" dirty="0"/>
              <a:t>Based on OpenMP mostly</a:t>
            </a:r>
          </a:p>
          <a:p>
            <a:pPr lvl="1"/>
            <a:r>
              <a:rPr lang="en-US" dirty="0"/>
              <a:t>Loop-based parallelism</a:t>
            </a:r>
          </a:p>
          <a:p>
            <a:pPr lvl="1"/>
            <a:r>
              <a:rPr lang="en-US" dirty="0"/>
              <a:t>Specialized data structures</a:t>
            </a:r>
          </a:p>
          <a:p>
            <a:r>
              <a:rPr lang="en-US" dirty="0"/>
              <a:t>Need task-based approach</a:t>
            </a:r>
          </a:p>
          <a:p>
            <a:pPr lvl="1"/>
            <a:r>
              <a:rPr lang="en-US" dirty="0"/>
              <a:t>Flow computations naturally with the graph structure</a:t>
            </a:r>
          </a:p>
          <a:p>
            <a:pPr lvl="1"/>
            <a:r>
              <a:rPr lang="en-US" dirty="0"/>
              <a:t>Tasks and dependencies are just the timing graph</a:t>
            </a:r>
          </a:p>
          <a:p>
            <a:pPr lvl="1"/>
            <a:endParaRPr lang="en-US" dirty="0"/>
          </a:p>
        </p:txBody>
      </p:sp>
      <p:pic>
        <p:nvPicPr>
          <p:cNvPr id="6" name="Picture 5">
            <a:extLst>
              <a:ext uri="{FF2B5EF4-FFF2-40B4-BE49-F238E27FC236}">
                <a16:creationId xmlns:a16="http://schemas.microsoft.com/office/drawing/2014/main" id="{6C80454E-6D9C-6A45-A0C0-94F1A9BC94A3}"/>
              </a:ext>
            </a:extLst>
          </p:cNvPr>
          <p:cNvPicPr>
            <a:picLocks noChangeAspect="1"/>
          </p:cNvPicPr>
          <p:nvPr/>
        </p:nvPicPr>
        <p:blipFill>
          <a:blip r:embed="rId3"/>
          <a:stretch>
            <a:fillRect/>
          </a:stretch>
        </p:blipFill>
        <p:spPr>
          <a:xfrm>
            <a:off x="4955762" y="3682765"/>
            <a:ext cx="3952880" cy="1489312"/>
          </a:xfrm>
          <a:prstGeom prst="rect">
            <a:avLst/>
          </a:prstGeom>
        </p:spPr>
      </p:pic>
      <p:sp>
        <p:nvSpPr>
          <p:cNvPr id="8" name="TextBox 7">
            <a:extLst>
              <a:ext uri="{FF2B5EF4-FFF2-40B4-BE49-F238E27FC236}">
                <a16:creationId xmlns:a16="http://schemas.microsoft.com/office/drawing/2014/main" id="{756FE24A-5F9E-8A43-B97B-746FEA0EBEF7}"/>
              </a:ext>
            </a:extLst>
          </p:cNvPr>
          <p:cNvSpPr txBox="1"/>
          <p:nvPr/>
        </p:nvSpPr>
        <p:spPr>
          <a:xfrm>
            <a:off x="628651" y="6306740"/>
            <a:ext cx="7886700" cy="338554"/>
          </a:xfrm>
          <a:prstGeom prst="rect">
            <a:avLst/>
          </a:prstGeom>
          <a:noFill/>
        </p:spPr>
        <p:txBody>
          <a:bodyPr wrap="square" rtlCol="0">
            <a:spAutoFit/>
          </a:bodyPr>
          <a:lstStyle/>
          <a:p>
            <a:pPr algn="r"/>
            <a:r>
              <a:rPr lang="en-US" sz="1600" b="1" dirty="0">
                <a:solidFill>
                  <a:srgbClr val="00B050"/>
                </a:solidFill>
              </a:rPr>
              <a:t>*A High-performance VLSI timing analyzer: </a:t>
            </a:r>
            <a:r>
              <a:rPr lang="en-US" sz="1600" b="1" dirty="0">
                <a:solidFill>
                  <a:srgbClr val="00B050"/>
                </a:solidFill>
                <a:hlinkClick r:id="rId4"/>
              </a:rPr>
              <a:t>https://github.com/OpenTimer/OpenTimer</a:t>
            </a:r>
            <a:r>
              <a:rPr lang="en-US" sz="1600" b="1" dirty="0">
                <a:solidFill>
                  <a:srgbClr val="00B050"/>
                </a:solidFill>
              </a:rPr>
              <a:t> </a:t>
            </a:r>
            <a:endParaRPr lang="en-US" sz="1600" b="1" dirty="0">
              <a:solidFill>
                <a:srgbClr val="FF0000"/>
              </a:solidFill>
            </a:endParaRPr>
          </a:p>
        </p:txBody>
      </p:sp>
    </p:spTree>
    <p:extLst>
      <p:ext uri="{BB962C8B-B14F-4D97-AF65-F5344CB8AC3E}">
        <p14:creationId xmlns:p14="http://schemas.microsoft.com/office/powerpoint/2010/main" val="27228355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7280</TotalTime>
  <Words>8019</Words>
  <Application>Microsoft Macintosh PowerPoint</Application>
  <PresentationFormat>On-screen Show (4:3)</PresentationFormat>
  <Paragraphs>546</Paragraphs>
  <Slides>28</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San serif</vt:lpstr>
      <vt:lpstr>San serif</vt:lpstr>
      <vt:lpstr>Sen sarif</vt:lpstr>
      <vt:lpstr>Arial</vt:lpstr>
      <vt:lpstr>Calibri</vt:lpstr>
      <vt:lpstr>Courier</vt:lpstr>
      <vt:lpstr>Lucida Grande</vt:lpstr>
      <vt:lpstr>Wingdings</vt:lpstr>
      <vt:lpstr>Office Theme</vt:lpstr>
      <vt:lpstr>Cpp-Taskflow: Fast Task-based Parallel Programming using Modern C++</vt:lpstr>
      <vt:lpstr>Cpp-Taskflow’s Project Mantra</vt:lpstr>
      <vt:lpstr>Hello-World in Cpp-Taskflow</vt:lpstr>
      <vt:lpstr>Hello-World in OpenMP</vt:lpstr>
      <vt:lpstr>Hello-World in Intel’s TBB Library</vt:lpstr>
      <vt:lpstr>A Slightly More Complicated Example</vt:lpstr>
      <vt:lpstr>Our Goal of Parallel Task Programming</vt:lpstr>
      <vt:lpstr>Keep Programmability in Mind</vt:lpstr>
      <vt:lpstr>Why Task Parallelism?</vt:lpstr>
      <vt:lpstr>Getting Started with Cpp-Taskflow</vt:lpstr>
      <vt:lpstr>Revisit Hello-World in Cpp-Taskflow</vt:lpstr>
      <vt:lpstr>Multiple Ways to Create a Task</vt:lpstr>
      <vt:lpstr>Add a Task Dependency</vt:lpstr>
      <vt:lpstr>Static Tasking vs Dynamic Tasking</vt:lpstr>
      <vt:lpstr>Unified Interface for Static &amp; Dynamic Tasking</vt:lpstr>
      <vt:lpstr>Detached Subflow</vt:lpstr>
      <vt:lpstr>Nested Subflow</vt:lpstr>
      <vt:lpstr>Executor</vt:lpstr>
      <vt:lpstr>Execute a Task Dependency Graph</vt:lpstr>
      <vt:lpstr>Micro-benchmark Performance</vt:lpstr>
      <vt:lpstr>Large-Scale VLSI Timing Analysis</vt:lpstr>
      <vt:lpstr>Deep Learning Model Training</vt:lpstr>
      <vt:lpstr>Community</vt:lpstr>
      <vt:lpstr>Conclusion &amp; Takeaways</vt:lpstr>
      <vt:lpstr>Thank You (and all users)!</vt:lpstr>
      <vt:lpstr>Back-up Slides</vt:lpstr>
      <vt:lpstr>Be Gentle to Existing Tools</vt:lpstr>
      <vt:lpstr>Modern C++ Enables New Technology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General-purpose Distributed and Parallel Programming System at Scale</dc:title>
  <dc:creator>Huang, Tsung-Wei</dc:creator>
  <cp:lastModifiedBy>Huang, Tsung-Wei</cp:lastModifiedBy>
  <cp:revision>872</cp:revision>
  <dcterms:created xsi:type="dcterms:W3CDTF">2019-02-02T19:00:40Z</dcterms:created>
  <dcterms:modified xsi:type="dcterms:W3CDTF">2019-05-23T17:27:08Z</dcterms:modified>
</cp:coreProperties>
</file>